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8" r:id="rId43"/>
  </p:sldIdLst>
  <p:sldSz cx="18288000" cy="10287000"/>
  <p:notesSz cx="6858000" cy="9144000"/>
  <p:embeddedFontLst>
    <p:embeddedFont>
      <p:font typeface="Canva Sans" panose="020B0503030501040103" pitchFamily="34" charset="0"/>
      <p:regular r:id="rId44"/>
    </p:embeddedFont>
    <p:embeddedFont>
      <p:font typeface="Canva Sans Bold" panose="020B0803030501040103" pitchFamily="34" charset="0"/>
      <p:regular r:id="rId45"/>
      <p:bold r:id="rId46"/>
    </p:embeddedFont>
    <p:embeddedFont>
      <p:font typeface="Open Sans Extra Bold" panose="020B0906030804020204" pitchFamily="34" charset="0"/>
      <p:regular r:id="rId47"/>
      <p:bold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26" autoAdjust="0"/>
  </p:normalViewPr>
  <p:slideViewPr>
    <p:cSldViewPr>
      <p:cViewPr varScale="1">
        <p:scale>
          <a:sx n="80" d="100"/>
          <a:sy n="80" d="100"/>
        </p:scale>
        <p:origin x="472"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svg>
</file>

<file path=ppt/media/image3.jpe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12/26/24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elearning.citd.vn/course/view.php?id=484"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99812"/>
            <a:chOff x="0" y="0"/>
            <a:chExt cx="4816593" cy="500362"/>
          </a:xfrm>
        </p:grpSpPr>
        <p:sp>
          <p:nvSpPr>
            <p:cNvPr id="3" name="Freeform 3"/>
            <p:cNvSpPr/>
            <p:nvPr/>
          </p:nvSpPr>
          <p:spPr>
            <a:xfrm>
              <a:off x="0" y="0"/>
              <a:ext cx="4816592" cy="500362"/>
            </a:xfrm>
            <a:custGeom>
              <a:avLst/>
              <a:gdLst/>
              <a:ahLst/>
              <a:cxnLst/>
              <a:rect l="l" t="t" r="r" b="b"/>
              <a:pathLst>
                <a:path w="4816592" h="500362">
                  <a:moveTo>
                    <a:pt x="0" y="0"/>
                  </a:moveTo>
                  <a:lnTo>
                    <a:pt x="4816592" y="0"/>
                  </a:lnTo>
                  <a:lnTo>
                    <a:pt x="4816592" y="500362"/>
                  </a:lnTo>
                  <a:lnTo>
                    <a:pt x="0" y="500362"/>
                  </a:lnTo>
                  <a:close/>
                </a:path>
              </a:pathLst>
            </a:custGeom>
            <a:solidFill>
              <a:srgbClr val="919191"/>
            </a:solidFill>
          </p:spPr>
          <p:txBody>
            <a:bodyPr/>
            <a:lstStyle/>
            <a:p>
              <a:endParaRPr lang="en-VN"/>
            </a:p>
          </p:txBody>
        </p:sp>
        <p:sp>
          <p:nvSpPr>
            <p:cNvPr id="4" name="TextBox 4"/>
            <p:cNvSpPr txBox="1"/>
            <p:nvPr/>
          </p:nvSpPr>
          <p:spPr>
            <a:xfrm>
              <a:off x="0" y="-38100"/>
              <a:ext cx="4816593" cy="538462"/>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3484587" y="272997"/>
            <a:ext cx="11318825" cy="1287144"/>
          </a:xfrm>
          <a:prstGeom prst="rect">
            <a:avLst/>
          </a:prstGeom>
        </p:spPr>
        <p:txBody>
          <a:bodyPr lIns="0" tIns="0" rIns="0" bIns="0" rtlCol="0" anchor="t">
            <a:spAutoFit/>
          </a:bodyPr>
          <a:lstStyle/>
          <a:p>
            <a:pPr algn="ctr">
              <a:lnSpc>
                <a:spcPts val="5180"/>
              </a:lnSpc>
            </a:pPr>
            <a:r>
              <a:rPr lang="en-US" sz="3700">
                <a:solidFill>
                  <a:srgbClr val="FFFFFF"/>
                </a:solidFill>
                <a:latin typeface="Canva Sans"/>
                <a:ea typeface="Canva Sans"/>
                <a:cs typeface="Canva Sans"/>
                <a:sym typeface="Canva Sans"/>
              </a:rPr>
              <a:t>Trường Đại học Công nghệ Thông tin - ĐHGQ-HCM</a:t>
            </a:r>
          </a:p>
          <a:p>
            <a:pPr algn="ctr">
              <a:lnSpc>
                <a:spcPts val="5180"/>
              </a:lnSpc>
            </a:pPr>
            <a:r>
              <a:rPr lang="en-US" sz="3700" b="1">
                <a:solidFill>
                  <a:srgbClr val="FFFFFF"/>
                </a:solidFill>
                <a:latin typeface="Canva Sans Bold"/>
                <a:ea typeface="Canva Sans Bold"/>
                <a:cs typeface="Canva Sans Bold"/>
                <a:sym typeface="Canva Sans Bold"/>
              </a:rPr>
              <a:t>Trung tâm Phát triển Công nghệ Thông tin</a:t>
            </a:r>
          </a:p>
        </p:txBody>
      </p:sp>
      <p:sp>
        <p:nvSpPr>
          <p:cNvPr id="6" name="TextBox 6"/>
          <p:cNvSpPr txBox="1"/>
          <p:nvPr/>
        </p:nvSpPr>
        <p:spPr>
          <a:xfrm>
            <a:off x="5591324" y="2022191"/>
            <a:ext cx="7105352" cy="1401438"/>
          </a:xfrm>
          <a:prstGeom prst="rect">
            <a:avLst/>
          </a:prstGeom>
        </p:spPr>
        <p:txBody>
          <a:bodyPr lIns="0" tIns="0" rIns="0" bIns="0" rtlCol="0" anchor="t">
            <a:spAutoFit/>
          </a:bodyPr>
          <a:lstStyle/>
          <a:p>
            <a:pPr algn="ctr">
              <a:lnSpc>
                <a:spcPts val="11480"/>
              </a:lnSpc>
            </a:pPr>
            <a:r>
              <a:rPr lang="en-US" sz="8200" b="1">
                <a:solidFill>
                  <a:srgbClr val="000000"/>
                </a:solidFill>
                <a:latin typeface="Canva Sans Bold"/>
                <a:ea typeface="Canva Sans Bold"/>
                <a:cs typeface="Canva Sans Bold"/>
                <a:sym typeface="Canva Sans Bold"/>
              </a:rPr>
              <a:t>Báo cáo đồ án</a:t>
            </a:r>
          </a:p>
        </p:txBody>
      </p:sp>
      <p:sp>
        <p:nvSpPr>
          <p:cNvPr id="7" name="TextBox 7"/>
          <p:cNvSpPr txBox="1"/>
          <p:nvPr/>
        </p:nvSpPr>
        <p:spPr>
          <a:xfrm>
            <a:off x="2346069" y="5295111"/>
            <a:ext cx="3931518"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Giảng viên hướng dẫn:</a:t>
            </a:r>
          </a:p>
        </p:txBody>
      </p:sp>
      <p:sp>
        <p:nvSpPr>
          <p:cNvPr id="8" name="TextBox 8"/>
          <p:cNvSpPr txBox="1"/>
          <p:nvPr/>
        </p:nvSpPr>
        <p:spPr>
          <a:xfrm>
            <a:off x="2346069" y="6046848"/>
            <a:ext cx="349158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Sinh viên thực hiện:</a:t>
            </a:r>
          </a:p>
        </p:txBody>
      </p:sp>
      <p:sp>
        <p:nvSpPr>
          <p:cNvPr id="9" name="TextBox 9"/>
          <p:cNvSpPr txBox="1"/>
          <p:nvPr/>
        </p:nvSpPr>
        <p:spPr>
          <a:xfrm>
            <a:off x="2346069" y="8485033"/>
            <a:ext cx="768921"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Lớp:</a:t>
            </a:r>
          </a:p>
        </p:txBody>
      </p:sp>
      <p:sp>
        <p:nvSpPr>
          <p:cNvPr id="10" name="TextBox 10"/>
          <p:cNvSpPr txBox="1"/>
          <p:nvPr/>
        </p:nvSpPr>
        <p:spPr>
          <a:xfrm>
            <a:off x="6851105" y="5238596"/>
            <a:ext cx="2150120"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Tạ Thu Thủy</a:t>
            </a:r>
          </a:p>
        </p:txBody>
      </p:sp>
      <p:sp>
        <p:nvSpPr>
          <p:cNvPr id="11" name="TextBox 11"/>
          <p:cNvSpPr txBox="1"/>
          <p:nvPr/>
        </p:nvSpPr>
        <p:spPr>
          <a:xfrm>
            <a:off x="6851105" y="6046848"/>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2" name="TextBox 12"/>
          <p:cNvSpPr txBox="1"/>
          <p:nvPr/>
        </p:nvSpPr>
        <p:spPr>
          <a:xfrm>
            <a:off x="5603118" y="4029556"/>
            <a:ext cx="7081763" cy="629920"/>
          </a:xfrm>
          <a:prstGeom prst="rect">
            <a:avLst/>
          </a:prstGeom>
        </p:spPr>
        <p:txBody>
          <a:bodyPr lIns="0" tIns="0" rIns="0" bIns="0" rtlCol="0" anchor="t">
            <a:spAutoFit/>
          </a:bodyPr>
          <a:lstStyle/>
          <a:p>
            <a:pPr algn="ctr">
              <a:lnSpc>
                <a:spcPts val="5179"/>
              </a:lnSpc>
            </a:pPr>
            <a:r>
              <a:rPr lang="en-US" sz="3699">
                <a:solidFill>
                  <a:srgbClr val="000000"/>
                </a:solidFill>
                <a:latin typeface="Canva Sans"/>
                <a:ea typeface="Canva Sans"/>
                <a:cs typeface="Canva Sans"/>
                <a:sym typeface="Canva Sans"/>
              </a:rPr>
              <a:t>Hệ quản trị cơ sở dữ liệu Oracle</a:t>
            </a:r>
          </a:p>
        </p:txBody>
      </p:sp>
      <p:sp>
        <p:nvSpPr>
          <p:cNvPr id="13" name="TextBox 13"/>
          <p:cNvSpPr txBox="1"/>
          <p:nvPr/>
        </p:nvSpPr>
        <p:spPr>
          <a:xfrm>
            <a:off x="6851105" y="6625754"/>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4" name="TextBox 14"/>
          <p:cNvSpPr txBox="1"/>
          <p:nvPr/>
        </p:nvSpPr>
        <p:spPr>
          <a:xfrm>
            <a:off x="6851105" y="7177886"/>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5" name="TextBox 15"/>
          <p:cNvSpPr txBox="1"/>
          <p:nvPr/>
        </p:nvSpPr>
        <p:spPr>
          <a:xfrm>
            <a:off x="6851105" y="7730019"/>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6" name="TextBox 16"/>
          <p:cNvSpPr txBox="1"/>
          <p:nvPr/>
        </p:nvSpPr>
        <p:spPr>
          <a:xfrm>
            <a:off x="11702489" y="6046848"/>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7" name="TextBox 17"/>
          <p:cNvSpPr txBox="1"/>
          <p:nvPr/>
        </p:nvSpPr>
        <p:spPr>
          <a:xfrm>
            <a:off x="11702489" y="6598981"/>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8" name="TextBox 18"/>
          <p:cNvSpPr txBox="1"/>
          <p:nvPr/>
        </p:nvSpPr>
        <p:spPr>
          <a:xfrm>
            <a:off x="11702489" y="7151113"/>
            <a:ext cx="3986212"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Vũ Thái Dương - 14407</a:t>
            </a:r>
          </a:p>
        </p:txBody>
      </p:sp>
      <p:sp>
        <p:nvSpPr>
          <p:cNvPr id="19" name="TextBox 19"/>
          <p:cNvSpPr txBox="1"/>
          <p:nvPr/>
        </p:nvSpPr>
        <p:spPr>
          <a:xfrm>
            <a:off x="6851105" y="8485033"/>
            <a:ext cx="2220516"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hlinkClick r:id="rId2" tooltip="https://elearning.citd.vn/course/view.php?id=484"/>
              </a:rPr>
              <a:t>IE101.E12.LT</a:t>
            </a:r>
          </a:p>
        </p:txBody>
      </p:sp>
      <p:sp>
        <p:nvSpPr>
          <p:cNvPr id="20" name="TextBox 20"/>
          <p:cNvSpPr txBox="1"/>
          <p:nvPr/>
        </p:nvSpPr>
        <p:spPr>
          <a:xfrm>
            <a:off x="4675026" y="3356954"/>
            <a:ext cx="8937947" cy="629920"/>
          </a:xfrm>
          <a:prstGeom prst="rect">
            <a:avLst/>
          </a:prstGeom>
        </p:spPr>
        <p:txBody>
          <a:bodyPr lIns="0" tIns="0" rIns="0" bIns="0" rtlCol="0" anchor="t">
            <a:spAutoFit/>
          </a:bodyPr>
          <a:lstStyle/>
          <a:p>
            <a:pPr algn="ctr">
              <a:lnSpc>
                <a:spcPts val="5179"/>
              </a:lnSpc>
            </a:pPr>
            <a:r>
              <a:rPr lang="en-US" sz="3699" b="1">
                <a:solidFill>
                  <a:srgbClr val="000000"/>
                </a:solidFill>
                <a:latin typeface="Canva Sans Bold"/>
                <a:ea typeface="Canva Sans Bold"/>
                <a:cs typeface="Canva Sans Bold"/>
                <a:sym typeface="Canva Sans Bold"/>
              </a:rPr>
              <a:t>Môn Cơ sở hạ tầng công nghệ thông tin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4805208" y="4216400"/>
            <a:ext cx="8677584" cy="4848600"/>
          </a:xfrm>
          <a:custGeom>
            <a:avLst/>
            <a:gdLst/>
            <a:ahLst/>
            <a:cxnLst/>
            <a:rect l="l" t="t" r="r" b="b"/>
            <a:pathLst>
              <a:path w="8677584" h="4848600">
                <a:moveTo>
                  <a:pt x="0" y="0"/>
                </a:moveTo>
                <a:lnTo>
                  <a:pt x="8677584" y="0"/>
                </a:lnTo>
                <a:lnTo>
                  <a:pt x="8677584" y="4848600"/>
                </a:lnTo>
                <a:lnTo>
                  <a:pt x="0" y="4848600"/>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028700" y="1772920"/>
            <a:ext cx="3168625"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DMS</a:t>
            </a:r>
          </a:p>
        </p:txBody>
      </p:sp>
      <p:sp>
        <p:nvSpPr>
          <p:cNvPr id="5" name="TextBox 5"/>
          <p:cNvSpPr txBox="1"/>
          <p:nvPr/>
        </p:nvSpPr>
        <p:spPr>
          <a:xfrm>
            <a:off x="1826390" y="962025"/>
            <a:ext cx="2538487"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mềm </a:t>
            </a:r>
          </a:p>
        </p:txBody>
      </p:sp>
      <p:sp>
        <p:nvSpPr>
          <p:cNvPr id="6" name="TextBox 6"/>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2.2</a:t>
            </a:r>
          </a:p>
        </p:txBody>
      </p:sp>
      <p:sp>
        <p:nvSpPr>
          <p:cNvPr id="7" name="TextBox 7"/>
          <p:cNvSpPr txBox="1"/>
          <p:nvPr/>
        </p:nvSpPr>
        <p:spPr>
          <a:xfrm>
            <a:off x="1028700" y="2451735"/>
            <a:ext cx="16230600" cy="15265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Một hệ thống quản lý phân phối. Đây là một phần mềm quản lý doanh nghiệp giúp cho việc quản lý các hoạt động phân phối ra thị trường, diễn biến tại các kênh phân phối. Trong đó sẽ có các việc như quản lý nhân viên thị trường, tự động hóa việc bán hàng, kiểm soát hàng tồn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5586997" y="3702050"/>
            <a:ext cx="7114007" cy="5489548"/>
          </a:xfrm>
          <a:custGeom>
            <a:avLst/>
            <a:gdLst/>
            <a:ahLst/>
            <a:cxnLst/>
            <a:rect l="l" t="t" r="r" b="b"/>
            <a:pathLst>
              <a:path w="7114007" h="5489548">
                <a:moveTo>
                  <a:pt x="0" y="0"/>
                </a:moveTo>
                <a:lnTo>
                  <a:pt x="7114006" y="0"/>
                </a:lnTo>
                <a:lnTo>
                  <a:pt x="7114006" y="5489548"/>
                </a:lnTo>
                <a:lnTo>
                  <a:pt x="0" y="5489548"/>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028700" y="1772920"/>
            <a:ext cx="7028483"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phần mềm thu phí tự động</a:t>
            </a:r>
          </a:p>
        </p:txBody>
      </p:sp>
      <p:sp>
        <p:nvSpPr>
          <p:cNvPr id="5" name="TextBox 5"/>
          <p:cNvSpPr txBox="1"/>
          <p:nvPr/>
        </p:nvSpPr>
        <p:spPr>
          <a:xfrm>
            <a:off x="1826390" y="962025"/>
            <a:ext cx="2538487"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mềm </a:t>
            </a:r>
          </a:p>
        </p:txBody>
      </p:sp>
      <p:sp>
        <p:nvSpPr>
          <p:cNvPr id="6" name="TextBox 6"/>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2.2</a:t>
            </a:r>
          </a:p>
        </p:txBody>
      </p:sp>
      <p:sp>
        <p:nvSpPr>
          <p:cNvPr id="7" name="TextBox 7"/>
          <p:cNvSpPr txBox="1"/>
          <p:nvPr/>
        </p:nvSpPr>
        <p:spPr>
          <a:xfrm>
            <a:off x="1028700" y="2451735"/>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Đây là một sản phẩm kinh doanh của công ty, phục vụ ở các trạm thu phí, giúp thu phí tự động và không dừng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4155331" y="3702050"/>
            <a:ext cx="9977339" cy="5612253"/>
          </a:xfrm>
          <a:custGeom>
            <a:avLst/>
            <a:gdLst/>
            <a:ahLst/>
            <a:cxnLst/>
            <a:rect l="l" t="t" r="r" b="b"/>
            <a:pathLst>
              <a:path w="9977339" h="5612253">
                <a:moveTo>
                  <a:pt x="0" y="0"/>
                </a:moveTo>
                <a:lnTo>
                  <a:pt x="9977338" y="0"/>
                </a:lnTo>
                <a:lnTo>
                  <a:pt x="9977338" y="5612252"/>
                </a:lnTo>
                <a:lnTo>
                  <a:pt x="0" y="5612252"/>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028700" y="1772920"/>
            <a:ext cx="2322463"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Ví điện tử</a:t>
            </a:r>
          </a:p>
        </p:txBody>
      </p:sp>
      <p:sp>
        <p:nvSpPr>
          <p:cNvPr id="5" name="TextBox 5"/>
          <p:cNvSpPr txBox="1"/>
          <p:nvPr/>
        </p:nvSpPr>
        <p:spPr>
          <a:xfrm>
            <a:off x="1826390" y="962025"/>
            <a:ext cx="2538487"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mềm </a:t>
            </a:r>
          </a:p>
        </p:txBody>
      </p:sp>
      <p:sp>
        <p:nvSpPr>
          <p:cNvPr id="6" name="TextBox 6"/>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2.2</a:t>
            </a:r>
          </a:p>
        </p:txBody>
      </p:sp>
      <p:sp>
        <p:nvSpPr>
          <p:cNvPr id="7" name="TextBox 7"/>
          <p:cNvSpPr txBox="1"/>
          <p:nvPr/>
        </p:nvSpPr>
        <p:spPr>
          <a:xfrm>
            <a:off x="1028700" y="2451735"/>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Là một sản phẩm phần mềm của công ty, tích hợp với các sản phẩm khác trong hệ sinh thái của công ty, thực hiện các giao dịch, thanh toán cho các dịch vụ được tích hợp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3863830" y="3463925"/>
            <a:ext cx="10560340" cy="6019394"/>
          </a:xfrm>
          <a:custGeom>
            <a:avLst/>
            <a:gdLst/>
            <a:ahLst/>
            <a:cxnLst/>
            <a:rect l="l" t="t" r="r" b="b"/>
            <a:pathLst>
              <a:path w="10560340" h="6019394">
                <a:moveTo>
                  <a:pt x="0" y="0"/>
                </a:moveTo>
                <a:lnTo>
                  <a:pt x="10560340" y="0"/>
                </a:lnTo>
                <a:lnTo>
                  <a:pt x="10560340" y="6019393"/>
                </a:lnTo>
                <a:lnTo>
                  <a:pt x="0" y="6019393"/>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028700" y="1772920"/>
            <a:ext cx="7339012"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Phần mềm AI đọc và phân tích biển số</a:t>
            </a:r>
          </a:p>
        </p:txBody>
      </p:sp>
      <p:sp>
        <p:nvSpPr>
          <p:cNvPr id="5" name="TextBox 5"/>
          <p:cNvSpPr txBox="1"/>
          <p:nvPr/>
        </p:nvSpPr>
        <p:spPr>
          <a:xfrm>
            <a:off x="1826390" y="962025"/>
            <a:ext cx="2538487"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mềm </a:t>
            </a:r>
          </a:p>
        </p:txBody>
      </p:sp>
      <p:sp>
        <p:nvSpPr>
          <p:cNvPr id="6" name="TextBox 6"/>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2.2</a:t>
            </a:r>
          </a:p>
        </p:txBody>
      </p:sp>
      <p:sp>
        <p:nvSpPr>
          <p:cNvPr id="7" name="TextBox 7"/>
          <p:cNvSpPr txBox="1"/>
          <p:nvPr/>
        </p:nvSpPr>
        <p:spPr>
          <a:xfrm>
            <a:off x="1028700" y="2451735"/>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Tích hợp với hệ thống thu phí tự động, nâng cao trải nghiệm và tính năng của hệ thống thu phí tự động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4981603" y="1591945"/>
            <a:ext cx="8324793" cy="5900197"/>
          </a:xfrm>
          <a:custGeom>
            <a:avLst/>
            <a:gdLst/>
            <a:ahLst/>
            <a:cxnLst/>
            <a:rect l="l" t="t" r="r" b="b"/>
            <a:pathLst>
              <a:path w="8324793" h="5900197">
                <a:moveTo>
                  <a:pt x="0" y="0"/>
                </a:moveTo>
                <a:lnTo>
                  <a:pt x="8324794" y="0"/>
                </a:lnTo>
                <a:lnTo>
                  <a:pt x="8324794" y="5900197"/>
                </a:lnTo>
                <a:lnTo>
                  <a:pt x="0" y="5900197"/>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826390" y="962025"/>
            <a:ext cx="3879428"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Tài nguyên mạng</a:t>
            </a:r>
          </a:p>
        </p:txBody>
      </p:sp>
      <p:sp>
        <p:nvSpPr>
          <p:cNvPr id="5" name="TextBox 5"/>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2.3</a:t>
            </a:r>
          </a:p>
        </p:txBody>
      </p:sp>
      <p:sp>
        <p:nvSpPr>
          <p:cNvPr id="6" name="TextBox 6"/>
          <p:cNvSpPr txBox="1"/>
          <p:nvPr/>
        </p:nvSpPr>
        <p:spPr>
          <a:xfrm>
            <a:off x="1028700" y="7673117"/>
            <a:ext cx="11455896"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Mạng LAN cho công ty - toàn nha, hệ thống VPN, WIFI tốc độ cao.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4558233"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Quản trị và bảo mật</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2.4</a:t>
            </a:r>
          </a:p>
        </p:txBody>
      </p:sp>
      <p:sp>
        <p:nvSpPr>
          <p:cNvPr id="5" name="TextBox 5"/>
          <p:cNvSpPr txBox="1"/>
          <p:nvPr/>
        </p:nvSpPr>
        <p:spPr>
          <a:xfrm>
            <a:off x="1028700" y="7673117"/>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Nhân sự về bảo mật, hệ thống check-in để ra vào tòa nhà, tường lửa cho các ứng dụng phần mềm, private vpn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68382" y="3825242"/>
            <a:ext cx="7511281" cy="250316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Quy trình hoạt động</a:t>
            </a:r>
          </a:p>
        </p:txBody>
      </p:sp>
      <p:sp>
        <p:nvSpPr>
          <p:cNvPr id="3" name="TextBox 3"/>
          <p:cNvSpPr txBox="1"/>
          <p:nvPr/>
        </p:nvSpPr>
        <p:spPr>
          <a:xfrm>
            <a:off x="1573817" y="4463417"/>
            <a:ext cx="865661"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3.</a:t>
            </a:r>
          </a:p>
        </p:txBody>
      </p:sp>
      <p:sp>
        <p:nvSpPr>
          <p:cNvPr id="4" name="Freeform 4"/>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grpSp>
        <p:nvGrpSpPr>
          <p:cNvPr id="5" name="Group 5"/>
          <p:cNvGrpSpPr/>
          <p:nvPr/>
        </p:nvGrpSpPr>
        <p:grpSpPr>
          <a:xfrm>
            <a:off x="11807534" y="0"/>
            <a:ext cx="6254290" cy="10287000"/>
            <a:chOff x="0" y="0"/>
            <a:chExt cx="3860673" cy="6350000"/>
          </a:xfrm>
        </p:grpSpPr>
        <p:sp>
          <p:nvSpPr>
            <p:cNvPr id="6" name="Freeform 6"/>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l="-73436" r="-73436"/>
              </a:stretch>
            </a:blipFill>
          </p:spPr>
          <p:txBody>
            <a:bodyPr/>
            <a:lstStyle/>
            <a:p>
              <a:endParaRPr lang="en-VN"/>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1008883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Các bước quy trình hoạt động của hệ thống.</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3.1</a:t>
            </a:r>
          </a:p>
        </p:txBody>
      </p:sp>
      <p:sp>
        <p:nvSpPr>
          <p:cNvPr id="5" name="TextBox 5"/>
          <p:cNvSpPr txBox="1"/>
          <p:nvPr/>
        </p:nvSpPr>
        <p:spPr>
          <a:xfrm>
            <a:off x="1028700" y="1891496"/>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1: Intenet  -&gt;  Filewall</a:t>
            </a:r>
          </a:p>
        </p:txBody>
      </p:sp>
      <p:sp>
        <p:nvSpPr>
          <p:cNvPr id="6" name="TextBox 6"/>
          <p:cNvSpPr txBox="1"/>
          <p:nvPr/>
        </p:nvSpPr>
        <p:spPr>
          <a:xfrm>
            <a:off x="1028700" y="2451735"/>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Dữ liệu từ Internet được truyền vào hệ thống thông qua một lớp Firewall đầu tiên nhằm bảo vệ hệ thống khỏi các mối đe dọa và tấn công mạng.</a:t>
            </a:r>
          </a:p>
        </p:txBody>
      </p:sp>
      <p:sp>
        <p:nvSpPr>
          <p:cNvPr id="7" name="TextBox 7"/>
          <p:cNvSpPr txBox="1"/>
          <p:nvPr/>
        </p:nvSpPr>
        <p:spPr>
          <a:xfrm>
            <a:off x="1028700" y="3759200"/>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2: Filewall -&gt; DMZ (Vùng Phi Quân Sự)</a:t>
            </a:r>
          </a:p>
        </p:txBody>
      </p:sp>
      <p:sp>
        <p:nvSpPr>
          <p:cNvPr id="8" name="TextBox 8"/>
          <p:cNvSpPr txBox="1"/>
          <p:nvPr/>
        </p:nvSpPr>
        <p:spPr>
          <a:xfrm>
            <a:off x="1028700" y="4319439"/>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Sau khi qua Firewall, dữ liệu được đưa vào khu vực DMZ (Demilitarized Zone). DMZ chứa các tài nguyên như máy chủ công cộng để người dùng bên ngoài truy cập một cách an toàn.</a:t>
            </a:r>
          </a:p>
        </p:txBody>
      </p:sp>
      <p:sp>
        <p:nvSpPr>
          <p:cNvPr id="9" name="TextBox 9"/>
          <p:cNvSpPr txBox="1"/>
          <p:nvPr/>
        </p:nvSpPr>
        <p:spPr>
          <a:xfrm>
            <a:off x="1028700" y="5626903"/>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3: DZM -&gt; Filewall</a:t>
            </a:r>
          </a:p>
        </p:txBody>
      </p:sp>
      <p:sp>
        <p:nvSpPr>
          <p:cNvPr id="10" name="TextBox 10"/>
          <p:cNvSpPr txBox="1"/>
          <p:nvPr/>
        </p:nvSpPr>
        <p:spPr>
          <a:xfrm>
            <a:off x="1028700" y="6187142"/>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Dữ liệu tiếp tục đi qua một lớp Firewall thứ hai, đảm bảo kiểm soát bảo mật chặt chẽ hơn trước khi vào các hệ thống nội bộ.</a:t>
            </a:r>
          </a:p>
        </p:txBody>
      </p:sp>
      <p:sp>
        <p:nvSpPr>
          <p:cNvPr id="11" name="TextBox 11"/>
          <p:cNvSpPr txBox="1"/>
          <p:nvPr/>
        </p:nvSpPr>
        <p:spPr>
          <a:xfrm>
            <a:off x="1028700" y="7494607"/>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4: Filewall -&gt; ServerFarm / Mail Server</a:t>
            </a:r>
          </a:p>
        </p:txBody>
      </p:sp>
      <p:sp>
        <p:nvSpPr>
          <p:cNvPr id="12" name="TextBox 12"/>
          <p:cNvSpPr txBox="1"/>
          <p:nvPr/>
        </p:nvSpPr>
        <p:spPr>
          <a:xfrm>
            <a:off x="1028700" y="8054846"/>
            <a:ext cx="16230600" cy="15265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Tại trung tâm dữ liệu (Data Center), dữ liệu được xử lý bởi :</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ServerFarm: Các máy chủ xử lý dịch vụ và ứng dụng.</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Mail Server: Xử lý các dịch vụ mail</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10088835" cy="629920"/>
          </a:xfrm>
          <a:prstGeom prst="rect">
            <a:avLst/>
          </a:prstGeom>
        </p:spPr>
        <p:txBody>
          <a:bodyPr lIns="0" tIns="0" rIns="0" bIns="0" rtlCol="0" anchor="t">
            <a:spAutoFit/>
          </a:bodyPr>
          <a:lstStyle/>
          <a:p>
            <a:pPr algn="l">
              <a:lnSpc>
                <a:spcPts val="5179"/>
              </a:lnSpc>
            </a:pPr>
            <a:r>
              <a:rPr lang="en-US" sz="3699" b="1" dirty="0" err="1">
                <a:solidFill>
                  <a:srgbClr val="000000"/>
                </a:solidFill>
                <a:latin typeface="Canva Sans Bold"/>
                <a:ea typeface="Canva Sans Bold"/>
                <a:cs typeface="Canva Sans Bold"/>
                <a:sym typeface="Canva Sans Bold"/>
              </a:rPr>
              <a:t>Các</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bước</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quy</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trình</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hoạt</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động</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của</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hệ</a:t>
            </a:r>
            <a:r>
              <a:rPr lang="en-US" sz="3699" b="1" dirty="0">
                <a:solidFill>
                  <a:srgbClr val="000000"/>
                </a:solidFill>
                <a:latin typeface="Canva Sans Bold"/>
                <a:ea typeface="Canva Sans Bold"/>
                <a:cs typeface="Canva Sans Bold"/>
                <a:sym typeface="Canva Sans Bold"/>
              </a:rPr>
              <a:t> </a:t>
            </a:r>
            <a:r>
              <a:rPr lang="en-US" sz="3699" b="1" dirty="0" err="1">
                <a:solidFill>
                  <a:srgbClr val="000000"/>
                </a:solidFill>
                <a:latin typeface="Canva Sans Bold"/>
                <a:ea typeface="Canva Sans Bold"/>
                <a:cs typeface="Canva Sans Bold"/>
                <a:sym typeface="Canva Sans Bold"/>
              </a:rPr>
              <a:t>thống</a:t>
            </a:r>
            <a:r>
              <a:rPr lang="en-US" sz="3699" b="1" dirty="0">
                <a:solidFill>
                  <a:srgbClr val="000000"/>
                </a:solidFill>
                <a:latin typeface="Canva Sans Bold"/>
                <a:ea typeface="Canva Sans Bold"/>
                <a:cs typeface="Canva Sans Bold"/>
                <a:sym typeface="Canva Sans Bold"/>
              </a:rPr>
              <a:t>.</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3.1</a:t>
            </a:r>
          </a:p>
        </p:txBody>
      </p:sp>
      <p:sp>
        <p:nvSpPr>
          <p:cNvPr id="5" name="TextBox 5"/>
          <p:cNvSpPr txBox="1"/>
          <p:nvPr/>
        </p:nvSpPr>
        <p:spPr>
          <a:xfrm>
            <a:off x="1028700" y="1891496"/>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5: Google Cloud / FPT Cloud -&gt; VPN</a:t>
            </a:r>
          </a:p>
        </p:txBody>
      </p:sp>
      <p:sp>
        <p:nvSpPr>
          <p:cNvPr id="6" name="TextBox 6"/>
          <p:cNvSpPr txBox="1"/>
          <p:nvPr/>
        </p:nvSpPr>
        <p:spPr>
          <a:xfrm>
            <a:off x="1028700" y="2451735"/>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Dữ liệu từ Google Cloud và FPT Cloud được truyền qua VPN (Mạng riêng ảo) để đảm bảo kết nối bảo mật</a:t>
            </a:r>
          </a:p>
        </p:txBody>
      </p:sp>
      <p:sp>
        <p:nvSpPr>
          <p:cNvPr id="7" name="TextBox 7"/>
          <p:cNvSpPr txBox="1"/>
          <p:nvPr/>
        </p:nvSpPr>
        <p:spPr>
          <a:xfrm>
            <a:off x="1028700" y="3759200"/>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6: VPN -&gt; Data Center</a:t>
            </a:r>
          </a:p>
        </p:txBody>
      </p:sp>
      <p:sp>
        <p:nvSpPr>
          <p:cNvPr id="8" name="TextBox 8"/>
          <p:cNvSpPr txBox="1"/>
          <p:nvPr/>
        </p:nvSpPr>
        <p:spPr>
          <a:xfrm>
            <a:off x="1028700" y="4319439"/>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Dữ liệu từ VPN sẽ được chuyển đến trung tâm dữ liệu chính, bao gồm các Server Farm và Database Server.</a:t>
            </a:r>
          </a:p>
        </p:txBody>
      </p:sp>
      <p:sp>
        <p:nvSpPr>
          <p:cNvPr id="9" name="TextBox 9"/>
          <p:cNvSpPr txBox="1"/>
          <p:nvPr/>
        </p:nvSpPr>
        <p:spPr>
          <a:xfrm>
            <a:off x="1028700" y="5626903"/>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7: Data Center -&gt; Disaster Recovery Zone</a:t>
            </a:r>
          </a:p>
        </p:txBody>
      </p:sp>
      <p:sp>
        <p:nvSpPr>
          <p:cNvPr id="10" name="TextBox 10"/>
          <p:cNvSpPr txBox="1"/>
          <p:nvPr/>
        </p:nvSpPr>
        <p:spPr>
          <a:xfrm>
            <a:off x="1028700" y="6187142"/>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Hệ thống trung tâm dữ liệu có một vùng phục hồi thảm họa (Disaster Recovery Zone) để đảm bảo tính liên tục của hệ thống trong trường hợp xảy ra sự cố.</a:t>
            </a:r>
          </a:p>
        </p:txBody>
      </p:sp>
      <p:sp>
        <p:nvSpPr>
          <p:cNvPr id="11" name="TextBox 11"/>
          <p:cNvSpPr txBox="1"/>
          <p:nvPr/>
        </p:nvSpPr>
        <p:spPr>
          <a:xfrm>
            <a:off x="1028700" y="7494607"/>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Bước 8: Data Center -&gt; LAN Zone, Wifi Zone, IoT System</a:t>
            </a:r>
          </a:p>
        </p:txBody>
      </p:sp>
      <p:sp>
        <p:nvSpPr>
          <p:cNvPr id="12" name="TextBox 12"/>
          <p:cNvSpPr txBox="1"/>
          <p:nvPr/>
        </p:nvSpPr>
        <p:spPr>
          <a:xfrm>
            <a:off x="1028700" y="8054846"/>
            <a:ext cx="16981580" cy="20408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Dữ liệu và các dịch vụ từ trung tâm dữ liệu sẽ được phân phối tới các khu vực khác:</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LAN Zone: Mạng nội bộ bao gồm các máy tính, camera và thiết bị đầu cuối.</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Wifi Zone: Các thiết bị không dây kết nối qua mạng wifi.</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IoT System: Hệ thống các thiết bị IoT xử lý dữ liệu từ nhiều cảm biến và thiết bị thông minh</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297483" y="3217419"/>
            <a:ext cx="8846517" cy="6767586"/>
          </a:xfrm>
          <a:custGeom>
            <a:avLst/>
            <a:gdLst/>
            <a:ahLst/>
            <a:cxnLst/>
            <a:rect l="l" t="t" r="r" b="b"/>
            <a:pathLst>
              <a:path w="8846517" h="6767586">
                <a:moveTo>
                  <a:pt x="0" y="0"/>
                </a:moveTo>
                <a:lnTo>
                  <a:pt x="8846517" y="0"/>
                </a:lnTo>
                <a:lnTo>
                  <a:pt x="8846517" y="6767586"/>
                </a:lnTo>
                <a:lnTo>
                  <a:pt x="0" y="6767586"/>
                </a:lnTo>
                <a:lnTo>
                  <a:pt x="0" y="0"/>
                </a:lnTo>
                <a:close/>
              </a:path>
            </a:pathLst>
          </a:custGeom>
          <a:blipFill>
            <a:blip r:embed="rId3"/>
            <a:stretch>
              <a:fillRect/>
            </a:stretch>
          </a:blipFill>
        </p:spPr>
        <p:txBody>
          <a:bodyPr/>
          <a:lstStyle/>
          <a:p>
            <a:endParaRPr lang="en-VN"/>
          </a:p>
        </p:txBody>
      </p:sp>
      <p:grpSp>
        <p:nvGrpSpPr>
          <p:cNvPr id="4" name="Group 4"/>
          <p:cNvGrpSpPr/>
          <p:nvPr/>
        </p:nvGrpSpPr>
        <p:grpSpPr>
          <a:xfrm>
            <a:off x="6264754" y="2070444"/>
            <a:ext cx="11228304" cy="5062363"/>
            <a:chOff x="0" y="0"/>
            <a:chExt cx="2957249" cy="1333297"/>
          </a:xfrm>
        </p:grpSpPr>
        <p:sp>
          <p:nvSpPr>
            <p:cNvPr id="5" name="Freeform 5"/>
            <p:cNvSpPr/>
            <p:nvPr/>
          </p:nvSpPr>
          <p:spPr>
            <a:xfrm>
              <a:off x="0" y="0"/>
              <a:ext cx="2957249" cy="1333297"/>
            </a:xfrm>
            <a:custGeom>
              <a:avLst/>
              <a:gdLst/>
              <a:ahLst/>
              <a:cxnLst/>
              <a:rect l="l" t="t" r="r" b="b"/>
              <a:pathLst>
                <a:path w="2957249" h="1333297">
                  <a:moveTo>
                    <a:pt x="35165" y="0"/>
                  </a:moveTo>
                  <a:lnTo>
                    <a:pt x="2922084" y="0"/>
                  </a:lnTo>
                  <a:cubicBezTo>
                    <a:pt x="2931411" y="0"/>
                    <a:pt x="2940355" y="3705"/>
                    <a:pt x="2946950" y="10299"/>
                  </a:cubicBezTo>
                  <a:cubicBezTo>
                    <a:pt x="2953544" y="16894"/>
                    <a:pt x="2957249" y="25838"/>
                    <a:pt x="2957249" y="35165"/>
                  </a:cubicBezTo>
                  <a:lnTo>
                    <a:pt x="2957249" y="1298133"/>
                  </a:lnTo>
                  <a:cubicBezTo>
                    <a:pt x="2957249" y="1307459"/>
                    <a:pt x="2953544" y="1316403"/>
                    <a:pt x="2946950" y="1322998"/>
                  </a:cubicBezTo>
                  <a:cubicBezTo>
                    <a:pt x="2940355" y="1329592"/>
                    <a:pt x="2931411" y="1333297"/>
                    <a:pt x="2922084" y="1333297"/>
                  </a:cubicBezTo>
                  <a:lnTo>
                    <a:pt x="35165" y="1333297"/>
                  </a:lnTo>
                  <a:cubicBezTo>
                    <a:pt x="25838" y="1333297"/>
                    <a:pt x="16894" y="1329592"/>
                    <a:pt x="10299" y="1322998"/>
                  </a:cubicBezTo>
                  <a:cubicBezTo>
                    <a:pt x="3705" y="1316403"/>
                    <a:pt x="0" y="1307459"/>
                    <a:pt x="0" y="1298133"/>
                  </a:cubicBezTo>
                  <a:lnTo>
                    <a:pt x="0" y="35165"/>
                  </a:lnTo>
                  <a:cubicBezTo>
                    <a:pt x="0" y="25838"/>
                    <a:pt x="3705" y="16894"/>
                    <a:pt x="10299" y="10299"/>
                  </a:cubicBezTo>
                  <a:cubicBezTo>
                    <a:pt x="16894" y="3705"/>
                    <a:pt x="25838" y="0"/>
                    <a:pt x="35165" y="0"/>
                  </a:cubicBezTo>
                  <a:close/>
                </a:path>
              </a:pathLst>
            </a:custGeom>
            <a:solidFill>
              <a:srgbClr val="D9D9D9"/>
            </a:solidFill>
          </p:spPr>
          <p:txBody>
            <a:bodyPr/>
            <a:lstStyle/>
            <a:p>
              <a:endParaRPr lang="en-VN"/>
            </a:p>
          </p:txBody>
        </p:sp>
        <p:sp>
          <p:nvSpPr>
            <p:cNvPr id="6" name="TextBox 6"/>
            <p:cNvSpPr txBox="1"/>
            <p:nvPr/>
          </p:nvSpPr>
          <p:spPr>
            <a:xfrm>
              <a:off x="0" y="-38100"/>
              <a:ext cx="2957249" cy="1371397"/>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6641317" y="2227461"/>
            <a:ext cx="10617983" cy="46126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1.   Dữ liệu từ Internet → Firewall → DMZ → Firewall → Trung tâm dữ liệu.</a:t>
            </a:r>
          </a:p>
          <a:p>
            <a:pPr algn="l">
              <a:lnSpc>
                <a:spcPts val="4060"/>
              </a:lnSpc>
            </a:pPr>
            <a:r>
              <a:rPr lang="en-US" sz="2900">
                <a:solidFill>
                  <a:srgbClr val="000000"/>
                </a:solidFill>
                <a:latin typeface="Canva Sans"/>
                <a:ea typeface="Canva Sans"/>
                <a:cs typeface="Canva Sans"/>
                <a:sym typeface="Canva Sans"/>
              </a:rPr>
              <a:t>2.   VPN kết nối dữ liệu từ Google Cloud và FPT Cloud đến trung tâm dữ liệu.</a:t>
            </a:r>
          </a:p>
          <a:p>
            <a:pPr algn="l">
              <a:lnSpc>
                <a:spcPts val="4060"/>
              </a:lnSpc>
            </a:pPr>
            <a:r>
              <a:rPr lang="en-US" sz="2900">
                <a:solidFill>
                  <a:srgbClr val="000000"/>
                </a:solidFill>
                <a:latin typeface="Canva Sans"/>
                <a:ea typeface="Canva Sans"/>
                <a:cs typeface="Canva Sans"/>
                <a:sym typeface="Canva Sans"/>
              </a:rPr>
              <a:t>3.   Trung tâm dữ liệu xử lý qua Server Farm, Database Server, Mail Server.</a:t>
            </a:r>
          </a:p>
          <a:p>
            <a:pPr algn="l">
              <a:lnSpc>
                <a:spcPts val="4060"/>
              </a:lnSpc>
            </a:pPr>
            <a:r>
              <a:rPr lang="en-US" sz="2900">
                <a:solidFill>
                  <a:srgbClr val="000000"/>
                </a:solidFill>
                <a:latin typeface="Canva Sans"/>
                <a:ea typeface="Canva Sans"/>
                <a:cs typeface="Canva Sans"/>
                <a:sym typeface="Canva Sans"/>
              </a:rPr>
              <a:t>4.   Dữ liệu được phân phối đến LAN Zone, Wifi Zone, và IoT System.</a:t>
            </a:r>
          </a:p>
          <a:p>
            <a:pPr algn="l">
              <a:lnSpc>
                <a:spcPts val="4060"/>
              </a:lnSpc>
            </a:pPr>
            <a:r>
              <a:rPr lang="en-US" sz="2900">
                <a:solidFill>
                  <a:srgbClr val="000000"/>
                </a:solidFill>
                <a:latin typeface="Canva Sans"/>
                <a:ea typeface="Canva Sans"/>
                <a:cs typeface="Canva Sans"/>
                <a:sym typeface="Canva Sans"/>
              </a:rPr>
              <a:t>5.   Vùng phục hồi thảm họa đảm bảo tính liên tục hệ thống.</a:t>
            </a:r>
          </a:p>
        </p:txBody>
      </p:sp>
      <p:sp>
        <p:nvSpPr>
          <p:cNvPr id="8" name="TextBox 8"/>
          <p:cNvSpPr txBox="1"/>
          <p:nvPr/>
        </p:nvSpPr>
        <p:spPr>
          <a:xfrm>
            <a:off x="1826390" y="962025"/>
            <a:ext cx="13963501"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Tổng kết và Sơ đồ tổng thể quy trình hoạt động của hệ thống.</a:t>
            </a:r>
          </a:p>
        </p:txBody>
      </p:sp>
      <p:sp>
        <p:nvSpPr>
          <p:cNvPr id="9" name="TextBox 9"/>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3.2</a:t>
            </a:r>
          </a:p>
        </p:txBody>
      </p:sp>
      <p:sp>
        <p:nvSpPr>
          <p:cNvPr id="10" name="TextBox 10"/>
          <p:cNvSpPr txBox="1"/>
          <p:nvPr/>
        </p:nvSpPr>
        <p:spPr>
          <a:xfrm>
            <a:off x="6641317" y="8980805"/>
            <a:ext cx="8706743"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Sơ đồ tổng thể quy trình hoạt động của hệ thống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2287265" y="2734485"/>
            <a:ext cx="3744516"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Tổng quan đồ án</a:t>
            </a:r>
          </a:p>
        </p:txBody>
      </p:sp>
      <p:sp>
        <p:nvSpPr>
          <p:cNvPr id="4" name="TextBox 4"/>
          <p:cNvSpPr txBox="1"/>
          <p:nvPr/>
        </p:nvSpPr>
        <p:spPr>
          <a:xfrm>
            <a:off x="2287265" y="3821491"/>
            <a:ext cx="3047554"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Cơ sở hạ tầng</a:t>
            </a:r>
          </a:p>
        </p:txBody>
      </p:sp>
      <p:sp>
        <p:nvSpPr>
          <p:cNvPr id="5" name="TextBox 5"/>
          <p:cNvSpPr txBox="1"/>
          <p:nvPr/>
        </p:nvSpPr>
        <p:spPr>
          <a:xfrm>
            <a:off x="2287265" y="4908496"/>
            <a:ext cx="4541118"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Quy trình hoạt động</a:t>
            </a:r>
          </a:p>
        </p:txBody>
      </p:sp>
      <p:sp>
        <p:nvSpPr>
          <p:cNvPr id="6" name="TextBox 6"/>
          <p:cNvSpPr txBox="1"/>
          <p:nvPr/>
        </p:nvSpPr>
        <p:spPr>
          <a:xfrm>
            <a:off x="2287265" y="5995502"/>
            <a:ext cx="6856735"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Đánh giá - Giải pháp phát triển</a:t>
            </a:r>
          </a:p>
        </p:txBody>
      </p:sp>
      <p:sp>
        <p:nvSpPr>
          <p:cNvPr id="7" name="TextBox 7"/>
          <p:cNvSpPr txBox="1"/>
          <p:nvPr/>
        </p:nvSpPr>
        <p:spPr>
          <a:xfrm>
            <a:off x="2287265" y="7082508"/>
            <a:ext cx="1853803"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Kết luận</a:t>
            </a:r>
          </a:p>
        </p:txBody>
      </p:sp>
      <p:sp>
        <p:nvSpPr>
          <p:cNvPr id="8" name="TextBox 8"/>
          <p:cNvSpPr txBox="1"/>
          <p:nvPr/>
        </p:nvSpPr>
        <p:spPr>
          <a:xfrm>
            <a:off x="1711723" y="2734485"/>
            <a:ext cx="373782"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1.</a:t>
            </a:r>
          </a:p>
        </p:txBody>
      </p:sp>
      <p:sp>
        <p:nvSpPr>
          <p:cNvPr id="9" name="TextBox 9"/>
          <p:cNvSpPr txBox="1"/>
          <p:nvPr/>
        </p:nvSpPr>
        <p:spPr>
          <a:xfrm>
            <a:off x="1708152" y="3821491"/>
            <a:ext cx="381595" cy="629920"/>
          </a:xfrm>
          <a:prstGeom prst="rect">
            <a:avLst/>
          </a:prstGeom>
        </p:spPr>
        <p:txBody>
          <a:bodyPr lIns="0" tIns="0" rIns="0" bIns="0" rtlCol="0" anchor="t">
            <a:spAutoFit/>
          </a:bodyPr>
          <a:lstStyle/>
          <a:p>
            <a:pPr algn="l">
              <a:lnSpc>
                <a:spcPts val="5179"/>
              </a:lnSpc>
            </a:pPr>
            <a:r>
              <a:rPr lang="en-US" sz="3699">
                <a:solidFill>
                  <a:srgbClr val="000000"/>
                </a:solidFill>
                <a:latin typeface="Canva Sans"/>
                <a:ea typeface="Canva Sans"/>
                <a:cs typeface="Canva Sans"/>
                <a:sym typeface="Canva Sans"/>
              </a:rPr>
              <a:t>2.</a:t>
            </a:r>
          </a:p>
        </p:txBody>
      </p:sp>
      <p:sp>
        <p:nvSpPr>
          <p:cNvPr id="10" name="TextBox 10"/>
          <p:cNvSpPr txBox="1"/>
          <p:nvPr/>
        </p:nvSpPr>
        <p:spPr>
          <a:xfrm>
            <a:off x="1701417" y="4908496"/>
            <a:ext cx="585847" cy="629920"/>
          </a:xfrm>
          <a:prstGeom prst="rect">
            <a:avLst/>
          </a:prstGeom>
        </p:spPr>
        <p:txBody>
          <a:bodyPr wrap="square" lIns="0" tIns="0" rIns="0" bIns="0" rtlCol="0" anchor="t">
            <a:spAutoFit/>
          </a:bodyPr>
          <a:lstStyle/>
          <a:p>
            <a:pPr algn="l">
              <a:lnSpc>
                <a:spcPts val="5179"/>
              </a:lnSpc>
            </a:pPr>
            <a:r>
              <a:rPr lang="en-US" sz="3699" dirty="0">
                <a:solidFill>
                  <a:srgbClr val="000000"/>
                </a:solidFill>
                <a:latin typeface="Canva Sans"/>
                <a:ea typeface="Canva Sans"/>
                <a:cs typeface="Canva Sans"/>
                <a:sym typeface="Canva Sans"/>
              </a:rPr>
              <a:t>3.</a:t>
            </a:r>
          </a:p>
        </p:txBody>
      </p:sp>
      <p:sp>
        <p:nvSpPr>
          <p:cNvPr id="11" name="TextBox 11"/>
          <p:cNvSpPr txBox="1"/>
          <p:nvPr/>
        </p:nvSpPr>
        <p:spPr>
          <a:xfrm>
            <a:off x="1696021" y="5995502"/>
            <a:ext cx="591243" cy="629920"/>
          </a:xfrm>
          <a:prstGeom prst="rect">
            <a:avLst/>
          </a:prstGeom>
        </p:spPr>
        <p:txBody>
          <a:bodyPr wrap="square" lIns="0" tIns="0" rIns="0" bIns="0" rtlCol="0" anchor="t">
            <a:spAutoFit/>
          </a:bodyPr>
          <a:lstStyle/>
          <a:p>
            <a:pPr algn="l">
              <a:lnSpc>
                <a:spcPts val="5179"/>
              </a:lnSpc>
            </a:pPr>
            <a:r>
              <a:rPr lang="en-US" sz="3699" dirty="0">
                <a:solidFill>
                  <a:srgbClr val="000000"/>
                </a:solidFill>
                <a:latin typeface="Canva Sans"/>
                <a:ea typeface="Canva Sans"/>
                <a:cs typeface="Canva Sans"/>
                <a:sym typeface="Canva Sans"/>
              </a:rPr>
              <a:t>4.</a:t>
            </a:r>
          </a:p>
        </p:txBody>
      </p:sp>
      <p:sp>
        <p:nvSpPr>
          <p:cNvPr id="12" name="TextBox 12"/>
          <p:cNvSpPr txBox="1"/>
          <p:nvPr/>
        </p:nvSpPr>
        <p:spPr>
          <a:xfrm>
            <a:off x="1699073" y="7082508"/>
            <a:ext cx="404887" cy="629920"/>
          </a:xfrm>
          <a:prstGeom prst="rect">
            <a:avLst/>
          </a:prstGeom>
        </p:spPr>
        <p:txBody>
          <a:bodyPr wrap="square" lIns="0" tIns="0" rIns="0" bIns="0" rtlCol="0" anchor="t">
            <a:spAutoFit/>
          </a:bodyPr>
          <a:lstStyle/>
          <a:p>
            <a:pPr algn="l">
              <a:lnSpc>
                <a:spcPts val="5179"/>
              </a:lnSpc>
            </a:pPr>
            <a:r>
              <a:rPr lang="en-US" sz="3699" dirty="0">
                <a:solidFill>
                  <a:srgbClr val="000000"/>
                </a:solidFill>
                <a:latin typeface="Canva Sans"/>
                <a:ea typeface="Canva Sans"/>
                <a:cs typeface="Canva Sans"/>
                <a:sym typeface="Canva Sans"/>
              </a:rPr>
              <a:t>5.</a:t>
            </a:r>
          </a:p>
        </p:txBody>
      </p:sp>
      <p:grpSp>
        <p:nvGrpSpPr>
          <p:cNvPr id="13" name="Group 13"/>
          <p:cNvGrpSpPr/>
          <p:nvPr/>
        </p:nvGrpSpPr>
        <p:grpSpPr>
          <a:xfrm rot="-5400000">
            <a:off x="11392544" y="4154952"/>
            <a:ext cx="11958151" cy="1929323"/>
            <a:chOff x="0" y="0"/>
            <a:chExt cx="3149472" cy="508135"/>
          </a:xfrm>
        </p:grpSpPr>
        <p:sp>
          <p:nvSpPr>
            <p:cNvPr id="14" name="Freeform 14"/>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145DA0"/>
            </a:solidFill>
          </p:spPr>
          <p:txBody>
            <a:bodyPr/>
            <a:lstStyle/>
            <a:p>
              <a:endParaRPr lang="en-VN"/>
            </a:p>
          </p:txBody>
        </p:sp>
        <p:sp>
          <p:nvSpPr>
            <p:cNvPr id="15" name="TextBox 15"/>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grpSp>
        <p:nvGrpSpPr>
          <p:cNvPr id="16" name="Group 16"/>
          <p:cNvGrpSpPr/>
          <p:nvPr/>
        </p:nvGrpSpPr>
        <p:grpSpPr>
          <a:xfrm>
            <a:off x="10380940" y="649592"/>
            <a:ext cx="7516996" cy="8987817"/>
            <a:chOff x="0" y="0"/>
            <a:chExt cx="8603361" cy="10286746"/>
          </a:xfrm>
        </p:grpSpPr>
        <p:sp>
          <p:nvSpPr>
            <p:cNvPr id="17" name="Freeform 17"/>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t="-12765" b="-12765"/>
              </a:stretch>
            </a:blipFill>
          </p:spPr>
          <p:txBody>
            <a:bodyPr/>
            <a:lstStyle/>
            <a:p>
              <a:endParaRPr lang="en-VN"/>
            </a:p>
          </p:txBody>
        </p:sp>
      </p:grpSp>
      <p:sp>
        <p:nvSpPr>
          <p:cNvPr id="18" name="TextBox 18"/>
          <p:cNvSpPr txBox="1"/>
          <p:nvPr/>
        </p:nvSpPr>
        <p:spPr>
          <a:xfrm>
            <a:off x="3013583" y="895350"/>
            <a:ext cx="7629599" cy="1226816"/>
          </a:xfrm>
          <a:prstGeom prst="rect">
            <a:avLst/>
          </a:prstGeom>
        </p:spPr>
        <p:txBody>
          <a:bodyPr lIns="0" tIns="0" rIns="0" bIns="0" rtlCol="0" anchor="t">
            <a:spAutoFit/>
          </a:bodyPr>
          <a:lstStyle/>
          <a:p>
            <a:pPr algn="ctr">
              <a:lnSpc>
                <a:spcPts val="10080"/>
              </a:lnSpc>
            </a:pPr>
            <a:r>
              <a:rPr lang="en-US" sz="7200">
                <a:solidFill>
                  <a:srgbClr val="000000"/>
                </a:solidFill>
                <a:latin typeface="Canva Sans"/>
                <a:ea typeface="Canva Sans"/>
                <a:cs typeface="Canva Sans"/>
                <a:sym typeface="Canva Sans"/>
              </a:rPr>
              <a:t>Nội dung báo cáo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68382" y="3825242"/>
            <a:ext cx="8953953" cy="250316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Đánh giá</a:t>
            </a:r>
          </a:p>
          <a:p>
            <a:pPr algn="l">
              <a:lnSpc>
                <a:spcPts val="10080"/>
              </a:lnSpc>
            </a:pPr>
            <a:r>
              <a:rPr lang="en-US" sz="7200">
                <a:solidFill>
                  <a:srgbClr val="000000"/>
                </a:solidFill>
                <a:latin typeface="Canva Sans"/>
                <a:ea typeface="Canva Sans"/>
                <a:cs typeface="Canva Sans"/>
                <a:sym typeface="Canva Sans"/>
              </a:rPr>
              <a:t>Giải pháp phát triển</a:t>
            </a:r>
          </a:p>
        </p:txBody>
      </p:sp>
      <p:sp>
        <p:nvSpPr>
          <p:cNvPr id="3" name="TextBox 3"/>
          <p:cNvSpPr txBox="1"/>
          <p:nvPr/>
        </p:nvSpPr>
        <p:spPr>
          <a:xfrm>
            <a:off x="1573817" y="4463417"/>
            <a:ext cx="865661"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4.</a:t>
            </a:r>
          </a:p>
        </p:txBody>
      </p:sp>
      <p:sp>
        <p:nvSpPr>
          <p:cNvPr id="4" name="Freeform 4"/>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grpSp>
        <p:nvGrpSpPr>
          <p:cNvPr id="5" name="Group 5"/>
          <p:cNvGrpSpPr/>
          <p:nvPr/>
        </p:nvGrpSpPr>
        <p:grpSpPr>
          <a:xfrm>
            <a:off x="11807534" y="0"/>
            <a:ext cx="6254290" cy="10287000"/>
            <a:chOff x="0" y="0"/>
            <a:chExt cx="3860673" cy="6350000"/>
          </a:xfrm>
        </p:grpSpPr>
        <p:sp>
          <p:nvSpPr>
            <p:cNvPr id="6" name="Freeform 6"/>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l="-73436" r="-73436"/>
              </a:stretch>
            </a:blipFill>
          </p:spPr>
          <p:txBody>
            <a:bodyPr/>
            <a:lstStyle/>
            <a:p>
              <a:endParaRPr lang="en-VN"/>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4145898" y="1830070"/>
            <a:ext cx="9996205" cy="5635360"/>
          </a:xfrm>
          <a:custGeom>
            <a:avLst/>
            <a:gdLst/>
            <a:ahLst/>
            <a:cxnLst/>
            <a:rect l="l" t="t" r="r" b="b"/>
            <a:pathLst>
              <a:path w="9996205" h="5635360">
                <a:moveTo>
                  <a:pt x="0" y="0"/>
                </a:moveTo>
                <a:lnTo>
                  <a:pt x="9996204" y="0"/>
                </a:lnTo>
                <a:lnTo>
                  <a:pt x="9996204" y="5635360"/>
                </a:lnTo>
                <a:lnTo>
                  <a:pt x="0" y="5635360"/>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826390" y="962025"/>
            <a:ext cx="3253532"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Kiến trúc DZM</a:t>
            </a:r>
          </a:p>
        </p:txBody>
      </p:sp>
      <p:sp>
        <p:nvSpPr>
          <p:cNvPr id="5" name="TextBox 5"/>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4.1</a:t>
            </a:r>
          </a:p>
        </p:txBody>
      </p:sp>
      <p:sp>
        <p:nvSpPr>
          <p:cNvPr id="6" name="TextBox 6"/>
          <p:cNvSpPr txBox="1"/>
          <p:nvPr/>
        </p:nvSpPr>
        <p:spPr>
          <a:xfrm>
            <a:off x="1028700" y="7850857"/>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Tạo vùng đệm giữa mạng nội bộ và internet, bảo vệ dữ liệu nhạy cảm và kiểm soát truy cập với tường lửa và IDS/IPS.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sp>
        <p:nvSpPr>
          <p:cNvPr id="4" name="TextBox 4"/>
          <p:cNvSpPr txBox="1"/>
          <p:nvPr/>
        </p:nvSpPr>
        <p:spPr>
          <a:xfrm>
            <a:off x="1010870" y="2233054"/>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cường bảo mật</a:t>
            </a:r>
          </a:p>
        </p:txBody>
      </p:sp>
      <p:sp>
        <p:nvSpPr>
          <p:cNvPr id="5" name="TextBox 5"/>
          <p:cNvSpPr txBox="1"/>
          <p:nvPr/>
        </p:nvSpPr>
        <p:spPr>
          <a:xfrm>
            <a:off x="1010870" y="2903693"/>
            <a:ext cx="16230600" cy="204089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Ngăn cách mạng nội bộ với Internet, giảm thiểu khả năng truy cập trái phép vào dữ liệu nhạy cảm.</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Nếu hệ thống trong DMZ bị xâm nhập, kẻ tấn công sẽ gặp khó khăn để vượt qua lớp bảo vệ vào mạng nội bộ</a:t>
            </a:r>
          </a:p>
        </p:txBody>
      </p:sp>
      <p:sp>
        <p:nvSpPr>
          <p:cNvPr id="6" name="TextBox 6"/>
          <p:cNvSpPr txBox="1"/>
          <p:nvPr/>
        </p:nvSpPr>
        <p:spPr>
          <a:xfrm>
            <a:off x="1028700" y="5830407"/>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Quản lý truy cập dễ dàng</a:t>
            </a:r>
          </a:p>
        </p:txBody>
      </p:sp>
      <p:sp>
        <p:nvSpPr>
          <p:cNvPr id="7" name="TextBox 7"/>
          <p:cNvSpPr txBox="1"/>
          <p:nvPr/>
        </p:nvSpPr>
        <p:spPr>
          <a:xfrm>
            <a:off x="1028700" y="6501045"/>
            <a:ext cx="16230600" cy="15265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Dễ dàng thiết lập quy tắc truy cập mạng giữa các vùng (Internet, DMZ, Internal Network).</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Kiểm soát truy cập từ bên ngoài chỉ đến các dịch vụ công khai trong DMZ.</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sp>
        <p:nvSpPr>
          <p:cNvPr id="4" name="TextBox 4"/>
          <p:cNvSpPr txBox="1"/>
          <p:nvPr/>
        </p:nvSpPr>
        <p:spPr>
          <a:xfrm>
            <a:off x="1028700" y="2450443"/>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Giảm nguy cơ lây lan tấn công</a:t>
            </a:r>
          </a:p>
        </p:txBody>
      </p:sp>
      <p:sp>
        <p:nvSpPr>
          <p:cNvPr id="5" name="TextBox 5"/>
          <p:cNvSpPr txBox="1"/>
          <p:nvPr/>
        </p:nvSpPr>
        <p:spPr>
          <a:xfrm>
            <a:off x="1028700" y="3121082"/>
            <a:ext cx="16230600"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Các máy chủ trong DMZ được cô lập, hạn chế việc tấn công lây lan sang mạng nội bộ.</a:t>
            </a:r>
          </a:p>
        </p:txBody>
      </p:sp>
      <p:sp>
        <p:nvSpPr>
          <p:cNvPr id="6" name="TextBox 6"/>
          <p:cNvSpPr txBox="1"/>
          <p:nvPr/>
        </p:nvSpPr>
        <p:spPr>
          <a:xfrm>
            <a:off x="1028700" y="5152446"/>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Hổ trợ giám sát</a:t>
            </a:r>
          </a:p>
        </p:txBody>
      </p:sp>
      <p:sp>
        <p:nvSpPr>
          <p:cNvPr id="7" name="TextBox 7"/>
          <p:cNvSpPr txBox="1"/>
          <p:nvPr/>
        </p:nvSpPr>
        <p:spPr>
          <a:xfrm>
            <a:off x="1028700" y="5823084"/>
            <a:ext cx="16230600" cy="101219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IDS/IPS hoặc các công cụ giám sát có thể được triển khai để phát hiện các hành vi bất thường trong DMZ.</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286888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Nhược điểm</a:t>
            </a:r>
          </a:p>
        </p:txBody>
      </p:sp>
      <p:sp>
        <p:nvSpPr>
          <p:cNvPr id="4" name="TextBox 4"/>
          <p:cNvSpPr txBox="1"/>
          <p:nvPr/>
        </p:nvSpPr>
        <p:spPr>
          <a:xfrm>
            <a:off x="1028700" y="2450443"/>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Chi phí phát triển</a:t>
            </a:r>
          </a:p>
        </p:txBody>
      </p:sp>
      <p:sp>
        <p:nvSpPr>
          <p:cNvPr id="5" name="TextBox 5"/>
          <p:cNvSpPr txBox="1"/>
          <p:nvPr/>
        </p:nvSpPr>
        <p:spPr>
          <a:xfrm>
            <a:off x="1028700" y="3121082"/>
            <a:ext cx="16230600" cy="101219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Yêu cầu đầu tư phần cứng (tường lửa, máy chủ) và phần mềm bảo mật (IDS/IPS), gây tốn kém.</a:t>
            </a:r>
          </a:p>
        </p:txBody>
      </p:sp>
      <p:sp>
        <p:nvSpPr>
          <p:cNvPr id="6" name="TextBox 6"/>
          <p:cNvSpPr txBox="1"/>
          <p:nvPr/>
        </p:nvSpPr>
        <p:spPr>
          <a:xfrm>
            <a:off x="1028700" y="5152446"/>
            <a:ext cx="16230600" cy="497840"/>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Độ phức tạp</a:t>
            </a:r>
          </a:p>
        </p:txBody>
      </p:sp>
      <p:sp>
        <p:nvSpPr>
          <p:cNvPr id="7" name="TextBox 7"/>
          <p:cNvSpPr txBox="1"/>
          <p:nvPr/>
        </p:nvSpPr>
        <p:spPr>
          <a:xfrm>
            <a:off x="1028700" y="5823084"/>
            <a:ext cx="16230600" cy="25552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Cần kỹ năng quản lý cấu hình tường lửa và giám sát các thiết bị bảo mật.</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Quy tắc không rõ ràng hoặc cấu hình sai có thể gây lỗ hổng.</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Hiệu suất bị ảnh hưởng.</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Nếu tường lửa hoặc IDS/IPS được cấu hình không tối ưu, có thể làm chậm lưu lượng mạng.</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457653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Giải pháp phát triển</a:t>
            </a:r>
          </a:p>
        </p:txBody>
      </p:sp>
      <p:grpSp>
        <p:nvGrpSpPr>
          <p:cNvPr id="4" name="Group 4"/>
          <p:cNvGrpSpPr/>
          <p:nvPr/>
        </p:nvGrpSpPr>
        <p:grpSpPr>
          <a:xfrm>
            <a:off x="1028700" y="2507593"/>
            <a:ext cx="16230600" cy="1625678"/>
            <a:chOff x="0" y="0"/>
            <a:chExt cx="21640800" cy="21675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Triển khai trường lửa hai lớp (Two-firewall- setup)</a:t>
              </a:r>
            </a:p>
          </p:txBody>
        </p:sp>
        <p:sp>
          <p:nvSpPr>
            <p:cNvPr id="6" name="TextBox 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Firewall 1 (External Firewall): Bảo vệ DMZ khỏi Internet.</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Firewall 2 (Internal Firewall): Bảo vệ mạng nội bộ khỏi DMZ.</a:t>
              </a:r>
            </a:p>
          </p:txBody>
        </p:sp>
      </p:grpSp>
      <p:grpSp>
        <p:nvGrpSpPr>
          <p:cNvPr id="7" name="Group 7"/>
          <p:cNvGrpSpPr/>
          <p:nvPr/>
        </p:nvGrpSpPr>
        <p:grpSpPr>
          <a:xfrm>
            <a:off x="1028700" y="4812933"/>
            <a:ext cx="16230600" cy="1625678"/>
            <a:chOff x="0" y="0"/>
            <a:chExt cx="21640800" cy="21675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Tách biệt hoàn toàn</a:t>
              </a:r>
            </a:p>
          </p:txBody>
        </p:sp>
        <p:sp>
          <p:nvSpPr>
            <p:cNvPr id="9" name="TextBox 9"/>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Các tài nguyên trong DMZ không được giao tiếp trực tiếp với mạng nội bộ.</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Dữ liệu quan trọng phải được lưu trong mạng nội bộ, không đặt trong DMZ.</a:t>
              </a:r>
            </a:p>
          </p:txBody>
        </p:sp>
      </p:grpSp>
      <p:grpSp>
        <p:nvGrpSpPr>
          <p:cNvPr id="10" name="Group 10"/>
          <p:cNvGrpSpPr/>
          <p:nvPr/>
        </p:nvGrpSpPr>
        <p:grpSpPr>
          <a:xfrm>
            <a:off x="1028700" y="7118272"/>
            <a:ext cx="16230600" cy="2140028"/>
            <a:chOff x="0" y="0"/>
            <a:chExt cx="21640800" cy="2853370"/>
          </a:xfrm>
        </p:grpSpPr>
        <p:sp>
          <p:nvSpPr>
            <p:cNvPr id="11" name="TextBox 11"/>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Áp dụng công nghệ bảo mật</a:t>
              </a:r>
            </a:p>
          </p:txBody>
        </p:sp>
        <p:sp>
          <p:nvSpPr>
            <p:cNvPr id="12" name="TextBox 12"/>
            <p:cNvSpPr txBox="1"/>
            <p:nvPr/>
          </p:nvSpPr>
          <p:spPr>
            <a:xfrm>
              <a:off x="0" y="837034"/>
              <a:ext cx="21640800" cy="20163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IDS/IPS để phát hiện/ngăn chặn xâm nhập.</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Dùng VPN hoặc IP whitelisting để giới hạn quyền truy cập vào DMZDữ liệu quan trọng phải được lưu trong mạng nội bộ, không đặt trong DMZ.</a:t>
              </a: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3493371" y="2169856"/>
            <a:ext cx="11301259" cy="5947288"/>
          </a:xfrm>
          <a:custGeom>
            <a:avLst/>
            <a:gdLst/>
            <a:ahLst/>
            <a:cxnLst/>
            <a:rect l="l" t="t" r="r" b="b"/>
            <a:pathLst>
              <a:path w="11301259" h="5947288">
                <a:moveTo>
                  <a:pt x="0" y="0"/>
                </a:moveTo>
                <a:lnTo>
                  <a:pt x="11301258" y="0"/>
                </a:lnTo>
                <a:lnTo>
                  <a:pt x="11301258" y="5947288"/>
                </a:lnTo>
                <a:lnTo>
                  <a:pt x="0" y="5947288"/>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826390" y="962025"/>
            <a:ext cx="290326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Server Farm </a:t>
            </a:r>
          </a:p>
        </p:txBody>
      </p:sp>
      <p:sp>
        <p:nvSpPr>
          <p:cNvPr id="5" name="TextBox 5"/>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4.2</a:t>
            </a:r>
          </a:p>
        </p:txBody>
      </p:sp>
      <p:sp>
        <p:nvSpPr>
          <p:cNvPr id="6" name="TextBox 6"/>
          <p:cNvSpPr txBox="1"/>
          <p:nvPr/>
        </p:nvSpPr>
        <p:spPr>
          <a:xfrm>
            <a:off x="1010870" y="8298119"/>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Phân tán tải trên nhiều server, tăng khả năng mở rộng và đảm bảo High Availability (HA), giúp hệ thống hoạt động ổn định ngay cả khi có sự cố.</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grpSp>
        <p:nvGrpSpPr>
          <p:cNvPr id="4" name="Group 4"/>
          <p:cNvGrpSpPr/>
          <p:nvPr/>
        </p:nvGrpSpPr>
        <p:grpSpPr>
          <a:xfrm>
            <a:off x="1019785" y="2290204"/>
            <a:ext cx="16230600" cy="1625678"/>
            <a:chOff x="0" y="0"/>
            <a:chExt cx="21640800" cy="21675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Phân tán hiệu quả</a:t>
              </a:r>
            </a:p>
          </p:txBody>
        </p:sp>
        <p:sp>
          <p:nvSpPr>
            <p:cNvPr id="6" name="TextBox 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Sử dụng kỹ thuật Load Balancing để chia lưu lượng mạng và xử lý yêu cầu giữa các máy chủ, tránh tình trạng một máy chủ bị quá tải.</a:t>
              </a:r>
            </a:p>
          </p:txBody>
        </p:sp>
      </p:grpSp>
      <p:grpSp>
        <p:nvGrpSpPr>
          <p:cNvPr id="7" name="Group 7"/>
          <p:cNvGrpSpPr/>
          <p:nvPr/>
        </p:nvGrpSpPr>
        <p:grpSpPr>
          <a:xfrm>
            <a:off x="1019785" y="5209122"/>
            <a:ext cx="16230600" cy="1625678"/>
            <a:chOff x="0" y="0"/>
            <a:chExt cx="21640800" cy="21675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Tính sẵn sàn cao (High Availabity - HA)</a:t>
              </a:r>
            </a:p>
          </p:txBody>
        </p:sp>
        <p:sp>
          <p:nvSpPr>
            <p:cNvPr id="9" name="TextBox 9"/>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Khi một máy chủ trong Server Farm gặp sự cố, các máy chủ khác sẽ tự động xử lý yêu cầu mà không làm gián đoạn dịch vụ.</a:t>
              </a:r>
            </a:p>
          </p:txBody>
        </p:sp>
      </p:grpSp>
      <p:grpSp>
        <p:nvGrpSpPr>
          <p:cNvPr id="10" name="Group 10"/>
          <p:cNvGrpSpPr/>
          <p:nvPr/>
        </p:nvGrpSpPr>
        <p:grpSpPr>
          <a:xfrm>
            <a:off x="1019785" y="8128039"/>
            <a:ext cx="16230600" cy="1111328"/>
            <a:chOff x="0" y="0"/>
            <a:chExt cx="21640800" cy="1481770"/>
          </a:xfrm>
        </p:grpSpPr>
        <p:sp>
          <p:nvSpPr>
            <p:cNvPr id="11" name="TextBox 11"/>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Khả năng mở rộng</a:t>
              </a:r>
            </a:p>
          </p:txBody>
        </p:sp>
        <p:sp>
          <p:nvSpPr>
            <p:cNvPr id="12" name="TextBox 12"/>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dễ dàng mở rộng bằng cách thêm máy chủ mới khi nhu cầu tăng.</a:t>
              </a: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grpSp>
        <p:nvGrpSpPr>
          <p:cNvPr id="4" name="Group 4"/>
          <p:cNvGrpSpPr/>
          <p:nvPr/>
        </p:nvGrpSpPr>
        <p:grpSpPr>
          <a:xfrm>
            <a:off x="1019785" y="2290204"/>
            <a:ext cx="16230600" cy="1625678"/>
            <a:chOff x="0" y="0"/>
            <a:chExt cx="21640800" cy="21675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Hiệu suất cao</a:t>
              </a:r>
            </a:p>
          </p:txBody>
        </p:sp>
        <p:sp>
          <p:nvSpPr>
            <p:cNvPr id="6" name="TextBox 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Các máy chủ có thể được cấu hình để tối ưu hóa xử lý từng loại tác vụ cụ thể, từ đó tăng hiệu suất tổng thể.</a:t>
              </a:r>
            </a:p>
          </p:txBody>
        </p:sp>
      </p:grpSp>
      <p:grpSp>
        <p:nvGrpSpPr>
          <p:cNvPr id="7" name="Group 7"/>
          <p:cNvGrpSpPr/>
          <p:nvPr/>
        </p:nvGrpSpPr>
        <p:grpSpPr>
          <a:xfrm>
            <a:off x="1019785" y="4961413"/>
            <a:ext cx="16230600" cy="1625678"/>
            <a:chOff x="0" y="0"/>
            <a:chExt cx="21640800" cy="21675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Giảm thiểu rỏi ro</a:t>
              </a:r>
            </a:p>
          </p:txBody>
        </p:sp>
        <p:sp>
          <p:nvSpPr>
            <p:cNvPr id="9" name="TextBox 9"/>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Tấn công từ chối dịch vụ (DDoS) khó làm ngừng toàn bộ Server Farm, vì lưu lượng tấn công có thể được phân tán.</a:t>
              </a:r>
            </a:p>
          </p:txBody>
        </p:sp>
      </p:grpSp>
      <p:grpSp>
        <p:nvGrpSpPr>
          <p:cNvPr id="10" name="Group 10"/>
          <p:cNvGrpSpPr/>
          <p:nvPr/>
        </p:nvGrpSpPr>
        <p:grpSpPr>
          <a:xfrm>
            <a:off x="1019785" y="7632622"/>
            <a:ext cx="16230600" cy="1625678"/>
            <a:chOff x="0" y="0"/>
            <a:chExt cx="21640800" cy="2167570"/>
          </a:xfrm>
        </p:grpSpPr>
        <p:sp>
          <p:nvSpPr>
            <p:cNvPr id="11" name="TextBox 11"/>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Dễ bảo trì và nâng cấp</a:t>
              </a:r>
            </a:p>
          </p:txBody>
        </p:sp>
        <p:sp>
          <p:nvSpPr>
            <p:cNvPr id="12" name="TextBox 12"/>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Khi cần nâng cấp hoặc bảo trì, các máy chủ có thể được đưa ra khỏi cụm mà không ảnh hưởng đến dịch vụ.</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286888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Nhược điểm</a:t>
            </a:r>
          </a:p>
        </p:txBody>
      </p:sp>
      <p:grpSp>
        <p:nvGrpSpPr>
          <p:cNvPr id="4" name="Group 4"/>
          <p:cNvGrpSpPr/>
          <p:nvPr/>
        </p:nvGrpSpPr>
        <p:grpSpPr>
          <a:xfrm>
            <a:off x="1024242" y="2062644"/>
            <a:ext cx="16230600" cy="1625678"/>
            <a:chOff x="0" y="0"/>
            <a:chExt cx="21640800" cy="21675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Chi phí cao</a:t>
              </a:r>
            </a:p>
          </p:txBody>
        </p:sp>
        <p:sp>
          <p:nvSpPr>
            <p:cNvPr id="6" name="TextBox 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Yêu cầu đầu tư nhiều máy chủ, thiết bị mạng, hệ thống lưu trữ và phần mềm Load Balancer.</a:t>
              </a:r>
            </a:p>
          </p:txBody>
        </p:sp>
      </p:grpSp>
      <p:grpSp>
        <p:nvGrpSpPr>
          <p:cNvPr id="7" name="Group 7"/>
          <p:cNvGrpSpPr/>
          <p:nvPr/>
        </p:nvGrpSpPr>
        <p:grpSpPr>
          <a:xfrm>
            <a:off x="1024242" y="5104808"/>
            <a:ext cx="16230600" cy="1625678"/>
            <a:chOff x="0" y="0"/>
            <a:chExt cx="21640800" cy="21675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Quản lý phức tạp</a:t>
              </a:r>
            </a:p>
          </p:txBody>
        </p:sp>
        <p:sp>
          <p:nvSpPr>
            <p:cNvPr id="9" name="TextBox 9"/>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Việc triển khai và quản lý nhiều máy chủ đòi hỏi chuyên môn cao và công cụ quản lý tập trung.</a:t>
              </a:r>
            </a:p>
          </p:txBody>
        </p:sp>
      </p:grpSp>
      <p:grpSp>
        <p:nvGrpSpPr>
          <p:cNvPr id="10" name="Group 10"/>
          <p:cNvGrpSpPr/>
          <p:nvPr/>
        </p:nvGrpSpPr>
        <p:grpSpPr>
          <a:xfrm>
            <a:off x="1024242" y="8146972"/>
            <a:ext cx="16230600" cy="1111328"/>
            <a:chOff x="0" y="0"/>
            <a:chExt cx="21640800" cy="1481770"/>
          </a:xfrm>
        </p:grpSpPr>
        <p:sp>
          <p:nvSpPr>
            <p:cNvPr id="11" name="TextBox 11"/>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Độ trễ (Latency):</a:t>
              </a:r>
            </a:p>
          </p:txBody>
        </p:sp>
        <p:sp>
          <p:nvSpPr>
            <p:cNvPr id="12" name="TextBox 12"/>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Khi sử dụng các kỹ thuật Load Balancing phức tạp, có thể phát sinh độ trễ.</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604010" y="4463417"/>
            <a:ext cx="7511281"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Tổng quan đồ án</a:t>
            </a:r>
          </a:p>
        </p:txBody>
      </p:sp>
      <p:sp>
        <p:nvSpPr>
          <p:cNvPr id="3" name="TextBox 3"/>
          <p:cNvSpPr txBox="1"/>
          <p:nvPr/>
        </p:nvSpPr>
        <p:spPr>
          <a:xfrm>
            <a:off x="1692392" y="4463417"/>
            <a:ext cx="911618" cy="1226816"/>
          </a:xfrm>
          <a:prstGeom prst="rect">
            <a:avLst/>
          </a:prstGeom>
        </p:spPr>
        <p:txBody>
          <a:bodyPr wrap="square" lIns="0" tIns="0" rIns="0" bIns="0" rtlCol="0" anchor="t">
            <a:spAutoFit/>
          </a:bodyPr>
          <a:lstStyle/>
          <a:p>
            <a:pPr algn="l">
              <a:lnSpc>
                <a:spcPts val="10080"/>
              </a:lnSpc>
            </a:pPr>
            <a:r>
              <a:rPr lang="en-US" sz="7200" dirty="0">
                <a:solidFill>
                  <a:srgbClr val="000000"/>
                </a:solidFill>
                <a:latin typeface="Canva Sans"/>
                <a:ea typeface="Canva Sans"/>
                <a:cs typeface="Canva Sans"/>
                <a:sym typeface="Canva Sans"/>
              </a:rPr>
              <a:t>1.</a:t>
            </a:r>
          </a:p>
        </p:txBody>
      </p:sp>
      <p:sp>
        <p:nvSpPr>
          <p:cNvPr id="4" name="Freeform 4"/>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grpSp>
        <p:nvGrpSpPr>
          <p:cNvPr id="5" name="Group 5"/>
          <p:cNvGrpSpPr/>
          <p:nvPr/>
        </p:nvGrpSpPr>
        <p:grpSpPr>
          <a:xfrm>
            <a:off x="11807534" y="0"/>
            <a:ext cx="6254290" cy="10287000"/>
            <a:chOff x="0" y="0"/>
            <a:chExt cx="3860673" cy="6350000"/>
          </a:xfrm>
        </p:grpSpPr>
        <p:sp>
          <p:nvSpPr>
            <p:cNvPr id="6" name="Freeform 6"/>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l="-73436" r="-73436"/>
              </a:stretch>
            </a:blipFill>
          </p:spPr>
          <p:txBody>
            <a:bodyPr/>
            <a:lstStyle/>
            <a:p>
              <a:endParaRPr lang="en-VN"/>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286888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Nhược điểm</a:t>
            </a:r>
          </a:p>
        </p:txBody>
      </p:sp>
      <p:grpSp>
        <p:nvGrpSpPr>
          <p:cNvPr id="4" name="Group 4"/>
          <p:cNvGrpSpPr/>
          <p:nvPr/>
        </p:nvGrpSpPr>
        <p:grpSpPr>
          <a:xfrm>
            <a:off x="1028700" y="2868287"/>
            <a:ext cx="16230600" cy="1625678"/>
            <a:chOff x="0" y="0"/>
            <a:chExt cx="21640800" cy="21675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Tiêu thụ năng lượng lớn</a:t>
              </a:r>
            </a:p>
          </p:txBody>
        </p:sp>
        <p:sp>
          <p:nvSpPr>
            <p:cNvPr id="6" name="TextBox 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Server Farm yêu cầu lượng năng lượng cao cho hoạt động và làm mát, ảnh hưởng đến chi phí vận hành.</a:t>
              </a:r>
            </a:p>
          </p:txBody>
        </p:sp>
      </p:grpSp>
      <p:grpSp>
        <p:nvGrpSpPr>
          <p:cNvPr id="7" name="Group 7"/>
          <p:cNvGrpSpPr/>
          <p:nvPr/>
        </p:nvGrpSpPr>
        <p:grpSpPr>
          <a:xfrm>
            <a:off x="1028700" y="6572701"/>
            <a:ext cx="16230600" cy="1625678"/>
            <a:chOff x="0" y="0"/>
            <a:chExt cx="21640800" cy="21675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Tỷ lệ lỗi không phải bằng không</a:t>
              </a:r>
            </a:p>
          </p:txBody>
        </p:sp>
        <p:sp>
          <p:nvSpPr>
            <p:cNvPr id="9" name="TextBox 9"/>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Nếu không có cơ chế phân tải và HA tốt, sự cố Load Balancer hoặc lỗi cấu hình có thể dẫn đến gián đoạn dịch vụ toàn hệ thống.</a:t>
              </a: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457653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Giải pháp phát triển</a:t>
            </a:r>
          </a:p>
        </p:txBody>
      </p:sp>
      <p:grpSp>
        <p:nvGrpSpPr>
          <p:cNvPr id="4" name="Group 4"/>
          <p:cNvGrpSpPr/>
          <p:nvPr/>
        </p:nvGrpSpPr>
        <p:grpSpPr>
          <a:xfrm>
            <a:off x="1024242" y="2062644"/>
            <a:ext cx="16230600" cy="3168728"/>
            <a:chOff x="0" y="0"/>
            <a:chExt cx="21640800" cy="42249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Phân tải (Load Balancing):</a:t>
              </a:r>
            </a:p>
          </p:txBody>
        </p:sp>
        <p:sp>
          <p:nvSpPr>
            <p:cNvPr id="6" name="TextBox 6"/>
            <p:cNvSpPr txBox="1"/>
            <p:nvPr/>
          </p:nvSpPr>
          <p:spPr>
            <a:xfrm>
              <a:off x="0" y="837034"/>
              <a:ext cx="21640800" cy="33879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Cân bằng tải HTTP(S), TCP, hoặc UDP giữa các máy chủ.</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Giải pháp: NGINX, HAProxy, AWS Elastic Load Balancer (ELB).</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Round-robin: Phân phối đều yêu cầu theo thứ tự máy chủ.</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Least connections: Chuyển yêu cầu đến máy chủ có ít kết nối nhất.</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IP Hashing: Phân tải dựa trên địa chỉ IP của client</a:t>
              </a:r>
            </a:p>
          </p:txBody>
        </p:sp>
      </p:grpSp>
      <p:grpSp>
        <p:nvGrpSpPr>
          <p:cNvPr id="7" name="Group 7"/>
          <p:cNvGrpSpPr/>
          <p:nvPr/>
        </p:nvGrpSpPr>
        <p:grpSpPr>
          <a:xfrm>
            <a:off x="1024242" y="6150946"/>
            <a:ext cx="16230600" cy="2654378"/>
            <a:chOff x="0" y="0"/>
            <a:chExt cx="21640800" cy="35391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Đảm bảo High Availability (HA):</a:t>
              </a:r>
            </a:p>
          </p:txBody>
        </p:sp>
        <p:sp>
          <p:nvSpPr>
            <p:cNvPr id="9" name="TextBox 9"/>
            <p:cNvSpPr txBox="1"/>
            <p:nvPr/>
          </p:nvSpPr>
          <p:spPr>
            <a:xfrm>
              <a:off x="0" y="837034"/>
              <a:ext cx="21640800" cy="27021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Clustering: Máy chủ trong Server Farm được cấu hình thành một cụm để giảm thiểu gián đoạn.</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Failover: Sử dụng Load Balancer hoặc phần mềm như Keepalived để chuyển dịch vụ sang máy chủ dự phòng khi có sự cố.</a:t>
              </a: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28700" y="962025"/>
            <a:ext cx="457653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Giải pháp phát triển</a:t>
            </a:r>
          </a:p>
        </p:txBody>
      </p:sp>
      <p:grpSp>
        <p:nvGrpSpPr>
          <p:cNvPr id="4" name="Group 4"/>
          <p:cNvGrpSpPr/>
          <p:nvPr/>
        </p:nvGrpSpPr>
        <p:grpSpPr>
          <a:xfrm>
            <a:off x="1024242" y="2675285"/>
            <a:ext cx="16230600" cy="2654378"/>
            <a:chOff x="0" y="0"/>
            <a:chExt cx="21640800" cy="3539170"/>
          </a:xfrm>
        </p:grpSpPr>
        <p:sp>
          <p:nvSpPr>
            <p:cNvPr id="5" name="TextBox 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khả năng mở rộng</a:t>
              </a:r>
            </a:p>
          </p:txBody>
        </p:sp>
        <p:sp>
          <p:nvSpPr>
            <p:cNvPr id="6" name="TextBox 6"/>
            <p:cNvSpPr txBox="1"/>
            <p:nvPr/>
          </p:nvSpPr>
          <p:spPr>
            <a:xfrm>
              <a:off x="0" y="837034"/>
              <a:ext cx="21640800" cy="27021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Scale Up: Nâng cấp tài nguyên phần cứng (RAM, CPU, SSD) cho máy chủ hiện tại.</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Scale Out: Thêm máy chủ mới vào Server Farm để xử lý thêm tải.</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Autoscaling: Tự động thêm/bớt máy chủ dựa trên lưu lượng hoặc tải (AWS Auto Scaling, Google Kubernetes Engine).</a:t>
              </a:r>
            </a:p>
          </p:txBody>
        </p:sp>
      </p:grpSp>
      <p:grpSp>
        <p:nvGrpSpPr>
          <p:cNvPr id="7" name="Group 7"/>
          <p:cNvGrpSpPr/>
          <p:nvPr/>
        </p:nvGrpSpPr>
        <p:grpSpPr>
          <a:xfrm>
            <a:off x="1024242" y="6150946"/>
            <a:ext cx="16230600" cy="2140028"/>
            <a:chOff x="0" y="0"/>
            <a:chExt cx="21640800" cy="2853370"/>
          </a:xfrm>
        </p:grpSpPr>
        <p:sp>
          <p:nvSpPr>
            <p:cNvPr id="8" name="TextBox 8"/>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Bảo mật</a:t>
              </a:r>
            </a:p>
          </p:txBody>
        </p:sp>
        <p:sp>
          <p:nvSpPr>
            <p:cNvPr id="9" name="TextBox 9"/>
            <p:cNvSpPr txBox="1"/>
            <p:nvPr/>
          </p:nvSpPr>
          <p:spPr>
            <a:xfrm>
              <a:off x="0" y="837034"/>
              <a:ext cx="21640800" cy="20163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Tường lửa và IDS/IPS: Bảo vệ Server Farm trước tấn công mạng.</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WAF (Web Application Firewall): Ngăn chặn tấn công ứng dụng web (SQLi, XSS).</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DDoS Mitigation: Triển khai CDN hoặc giải pháp chống DDoS như Cloudflare.</a:t>
              </a: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3493371" y="2169856"/>
            <a:ext cx="11301259" cy="5947288"/>
          </a:xfrm>
          <a:custGeom>
            <a:avLst/>
            <a:gdLst/>
            <a:ahLst/>
            <a:cxnLst/>
            <a:rect l="l" t="t" r="r" b="b"/>
            <a:pathLst>
              <a:path w="11301259" h="5947288">
                <a:moveTo>
                  <a:pt x="0" y="0"/>
                </a:moveTo>
                <a:lnTo>
                  <a:pt x="11301258" y="0"/>
                </a:lnTo>
                <a:lnTo>
                  <a:pt x="11301258" y="5947288"/>
                </a:lnTo>
                <a:lnTo>
                  <a:pt x="0" y="5947288"/>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826390" y="962025"/>
            <a:ext cx="4438576"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Quản lý và giám sát</a:t>
            </a:r>
          </a:p>
        </p:txBody>
      </p:sp>
      <p:sp>
        <p:nvSpPr>
          <p:cNvPr id="5" name="TextBox 5"/>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4.2</a:t>
            </a:r>
          </a:p>
        </p:txBody>
      </p:sp>
      <p:sp>
        <p:nvSpPr>
          <p:cNvPr id="6" name="TextBox 6"/>
          <p:cNvSpPr txBox="1"/>
          <p:nvPr/>
        </p:nvSpPr>
        <p:spPr>
          <a:xfrm>
            <a:off x="1010870" y="8298119"/>
            <a:ext cx="16230600" cy="15265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Quản lý tập trung và giám sát liên tục là yếu tố cốt lõi để bảo đảm hiệu suất, an ninh, và tính sẵn sàng cao của hệ thống Server Farm. Các hoạt động này giúp phát hiện và xử lý sự cố kịp thời, đồng thời bảo vệ hệ thống khỏi các cuộc tấn công.</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68382" y="4463417"/>
            <a:ext cx="8953953"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Kết luận</a:t>
            </a:r>
          </a:p>
        </p:txBody>
      </p:sp>
      <p:sp>
        <p:nvSpPr>
          <p:cNvPr id="3" name="TextBox 3"/>
          <p:cNvSpPr txBox="1"/>
          <p:nvPr/>
        </p:nvSpPr>
        <p:spPr>
          <a:xfrm>
            <a:off x="1573817" y="4463417"/>
            <a:ext cx="865661"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5.</a:t>
            </a:r>
          </a:p>
        </p:txBody>
      </p:sp>
      <p:sp>
        <p:nvSpPr>
          <p:cNvPr id="4" name="Freeform 4"/>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grpSp>
        <p:nvGrpSpPr>
          <p:cNvPr id="5" name="Group 5"/>
          <p:cNvGrpSpPr/>
          <p:nvPr/>
        </p:nvGrpSpPr>
        <p:grpSpPr>
          <a:xfrm>
            <a:off x="11807534" y="0"/>
            <a:ext cx="6254290" cy="10287000"/>
            <a:chOff x="0" y="0"/>
            <a:chExt cx="3860673" cy="6350000"/>
          </a:xfrm>
        </p:grpSpPr>
        <p:sp>
          <p:nvSpPr>
            <p:cNvPr id="6" name="Freeform 6"/>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l="-73436" r="-73436"/>
              </a:stretch>
            </a:blipFill>
          </p:spPr>
          <p:txBody>
            <a:bodyPr/>
            <a:lstStyle/>
            <a:p>
              <a:endParaRPr lang="en-VN"/>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5.1</a:t>
            </a:r>
          </a:p>
        </p:txBody>
      </p:sp>
      <p:grpSp>
        <p:nvGrpSpPr>
          <p:cNvPr id="5" name="Group 5"/>
          <p:cNvGrpSpPr/>
          <p:nvPr/>
        </p:nvGrpSpPr>
        <p:grpSpPr>
          <a:xfrm>
            <a:off x="1028700" y="2440423"/>
            <a:ext cx="16230600" cy="1625678"/>
            <a:chOff x="0" y="0"/>
            <a:chExt cx="21640800" cy="21675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Phát hiện sự cố sớm</a:t>
              </a:r>
            </a:p>
          </p:txBody>
        </p:sp>
        <p:sp>
          <p:nvSpPr>
            <p:cNvPr id="7" name="TextBox 7"/>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giám sát giúp phát hiện các bất thường về hiệu suất hoặc bảo mật trước khi chúng gây hậu quả nghiêm trọng.</a:t>
              </a:r>
            </a:p>
          </p:txBody>
        </p:sp>
      </p:grpSp>
      <p:grpSp>
        <p:nvGrpSpPr>
          <p:cNvPr id="8" name="Group 8"/>
          <p:cNvGrpSpPr/>
          <p:nvPr/>
        </p:nvGrpSpPr>
        <p:grpSpPr>
          <a:xfrm>
            <a:off x="1028700" y="5036522"/>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tính bảo mật</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Quản lý tập trung cho phép áp dụng các chính sách bảo mật đồng nhất, giảm thiểu rủi ro lỗ hổng do cấu hình không đồng nhất.</a:t>
              </a:r>
            </a:p>
          </p:txBody>
        </p:sp>
      </p:grpSp>
      <p:grpSp>
        <p:nvGrpSpPr>
          <p:cNvPr id="11" name="Group 11"/>
          <p:cNvGrpSpPr/>
          <p:nvPr/>
        </p:nvGrpSpPr>
        <p:grpSpPr>
          <a:xfrm>
            <a:off x="1028700" y="7632622"/>
            <a:ext cx="16230600" cy="1625678"/>
            <a:chOff x="0" y="0"/>
            <a:chExt cx="21640800" cy="2167570"/>
          </a:xfrm>
        </p:grpSpPr>
        <p:sp>
          <p:nvSpPr>
            <p:cNvPr id="12" name="TextBox 12"/>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Tối ưu hóa hiệu suất</a:t>
              </a:r>
            </a:p>
          </p:txBody>
        </p:sp>
        <p:sp>
          <p:nvSpPr>
            <p:cNvPr id="13" name="TextBox 13"/>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Theo dõi tài nguyên hệ thống như CPU, RAM, Disk I/O giúp điều chỉnh tải hoặc nâng cấp tài nguyên đúng lúc.</a:t>
              </a: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1976289"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Ưu điểm</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5.1</a:t>
            </a:r>
          </a:p>
        </p:txBody>
      </p:sp>
      <p:grpSp>
        <p:nvGrpSpPr>
          <p:cNvPr id="5" name="Group 5"/>
          <p:cNvGrpSpPr/>
          <p:nvPr/>
        </p:nvGrpSpPr>
        <p:grpSpPr>
          <a:xfrm>
            <a:off x="1010870" y="3309978"/>
            <a:ext cx="16230600" cy="1625678"/>
            <a:chOff x="0" y="0"/>
            <a:chExt cx="21640800" cy="21675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hiệu suất vận hành</a:t>
              </a:r>
            </a:p>
          </p:txBody>
        </p:sp>
        <p:sp>
          <p:nvSpPr>
            <p:cNvPr id="7" name="TextBox 7"/>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Tự động hóa giám sát và cập nhật giảm thiểu công việc thủ công, tiết kiệm thời gian và nhân lực.</a:t>
              </a:r>
            </a:p>
          </p:txBody>
        </p:sp>
      </p:grpSp>
      <p:grpSp>
        <p:nvGrpSpPr>
          <p:cNvPr id="8" name="Group 8"/>
          <p:cNvGrpSpPr/>
          <p:nvPr/>
        </p:nvGrpSpPr>
        <p:grpSpPr>
          <a:xfrm>
            <a:off x="1010870" y="5906078"/>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Dễ dàng mở rộng</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quản lý tập trung cho phép thêm máy chủ hoặc dịch vụ mới mà không ảnh hưởng đến cấu trúc hiện tại.</a:t>
              </a: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291018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Khuyết điểm</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5.2</a:t>
            </a:r>
          </a:p>
        </p:txBody>
      </p:sp>
      <p:grpSp>
        <p:nvGrpSpPr>
          <p:cNvPr id="5" name="Group 5"/>
          <p:cNvGrpSpPr/>
          <p:nvPr/>
        </p:nvGrpSpPr>
        <p:grpSpPr>
          <a:xfrm>
            <a:off x="1019785" y="2341609"/>
            <a:ext cx="16230600" cy="1111328"/>
            <a:chOff x="0" y="0"/>
            <a:chExt cx="21640800" cy="14817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Chi phí đầu tư ban đầu cao</a:t>
              </a:r>
            </a:p>
          </p:txBody>
        </p:sp>
        <p:sp>
          <p:nvSpPr>
            <p:cNvPr id="7" name="TextBox 7"/>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Yêu cầu đầu tư công cụ quản lý (như SIEM, ELK Stack), phần cứng, và đào tạo nhân viên</a:t>
              </a:r>
            </a:p>
          </p:txBody>
        </p:sp>
      </p:grpSp>
      <p:grpSp>
        <p:nvGrpSpPr>
          <p:cNvPr id="8" name="Group 8"/>
          <p:cNvGrpSpPr/>
          <p:nvPr/>
        </p:nvGrpSpPr>
        <p:grpSpPr>
          <a:xfrm>
            <a:off x="1019785" y="4856920"/>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Phức tạp trong triển khai</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Việc tích hợp các công cụ giám sát và quản lý nhiều thành phần đòi hỏi chuyên môn cao và có thể gây lỗi nếu thực hiện không cẩn thận.</a:t>
              </a:r>
            </a:p>
          </p:txBody>
        </p:sp>
      </p:grpSp>
      <p:grpSp>
        <p:nvGrpSpPr>
          <p:cNvPr id="11" name="Group 11"/>
          <p:cNvGrpSpPr/>
          <p:nvPr/>
        </p:nvGrpSpPr>
        <p:grpSpPr>
          <a:xfrm>
            <a:off x="1019785" y="7886580"/>
            <a:ext cx="16230600" cy="1111328"/>
            <a:chOff x="0" y="0"/>
            <a:chExt cx="21640800" cy="1481770"/>
          </a:xfrm>
        </p:grpSpPr>
        <p:sp>
          <p:nvSpPr>
            <p:cNvPr id="12" name="TextBox 12"/>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Hiệu suất có thể bị ảnh hưởng</a:t>
              </a:r>
            </a:p>
          </p:txBody>
        </p:sp>
        <p:sp>
          <p:nvSpPr>
            <p:cNvPr id="13" name="TextBox 13"/>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giám sát và ghi log liên tục có thể tạo thêm tải cho máy chủ hoặc mạng.</a:t>
              </a: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291018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Khuyết điểm</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5.2</a:t>
            </a:r>
          </a:p>
        </p:txBody>
      </p:sp>
      <p:grpSp>
        <p:nvGrpSpPr>
          <p:cNvPr id="5" name="Group 5"/>
          <p:cNvGrpSpPr/>
          <p:nvPr/>
        </p:nvGrpSpPr>
        <p:grpSpPr>
          <a:xfrm>
            <a:off x="1028700" y="3389029"/>
            <a:ext cx="16230600" cy="1625678"/>
            <a:chOff x="0" y="0"/>
            <a:chExt cx="21640800" cy="21675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Dễ gặp vấn đề khi mở rộng</a:t>
              </a:r>
            </a:p>
          </p:txBody>
        </p:sp>
        <p:sp>
          <p:nvSpPr>
            <p:cNvPr id="7" name="TextBox 7"/>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Quản lý và giám sát Server Farm lớn với hàng trăm hoặc hàng nghìn máy chủ có thể trở nên quá tải nếu không có kế hoạch phù hợp.</a:t>
              </a:r>
            </a:p>
          </p:txBody>
        </p:sp>
      </p:grpSp>
      <p:grpSp>
        <p:nvGrpSpPr>
          <p:cNvPr id="8" name="Group 8"/>
          <p:cNvGrpSpPr/>
          <p:nvPr/>
        </p:nvGrpSpPr>
        <p:grpSpPr>
          <a:xfrm>
            <a:off x="1028700" y="5904339"/>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Rủi ro bảo mật trong chính hệ thống quản lý</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Nếu hệ thống quản lý bị tấn công, kẻ xâm nhập có thể chiếm quyền kiểm soát toàn bộ Server Farm.</a:t>
              </a: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3995886"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Hướng phát triển</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5.3</a:t>
            </a:r>
          </a:p>
        </p:txBody>
      </p:sp>
      <p:grpSp>
        <p:nvGrpSpPr>
          <p:cNvPr id="5" name="Group 5"/>
          <p:cNvGrpSpPr/>
          <p:nvPr/>
        </p:nvGrpSpPr>
        <p:grpSpPr>
          <a:xfrm>
            <a:off x="1028700" y="1830070"/>
            <a:ext cx="16230600" cy="1625678"/>
            <a:chOff x="0" y="0"/>
            <a:chExt cx="21640800" cy="21675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Sử dụng công cụ quản lý hiện đại và linh hoạt</a:t>
              </a:r>
            </a:p>
          </p:txBody>
        </p:sp>
        <p:sp>
          <p:nvSpPr>
            <p:cNvPr id="7" name="TextBox 7"/>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Kết hợp Ansible, Terraform, hoặc Puppet để tự động hóa cấu hình và triển khai máy chủ.</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Áp dụng Kubernetes nếu sử dụng kiến trúc containerized</a:t>
              </a:r>
            </a:p>
          </p:txBody>
        </p:sp>
      </p:grpSp>
      <p:grpSp>
        <p:nvGrpSpPr>
          <p:cNvPr id="8" name="Group 8"/>
          <p:cNvGrpSpPr/>
          <p:nvPr/>
        </p:nvGrpSpPr>
        <p:grpSpPr>
          <a:xfrm>
            <a:off x="1028700" y="3763960"/>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cường bảo mật hệ thống quản lý</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Sử dụng xác thực đa yếu tố (MFA) để bảo vệ hệ thống quản lý tập trung.</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Phân tách quyền truy cập và sử dụng các chính sách IAM rõ ràng</a:t>
              </a:r>
            </a:p>
          </p:txBody>
        </p:sp>
      </p:grpSp>
      <p:grpSp>
        <p:nvGrpSpPr>
          <p:cNvPr id="11" name="Group 11"/>
          <p:cNvGrpSpPr/>
          <p:nvPr/>
        </p:nvGrpSpPr>
        <p:grpSpPr>
          <a:xfrm>
            <a:off x="1028700" y="5697850"/>
            <a:ext cx="16230600" cy="1625678"/>
            <a:chOff x="0" y="0"/>
            <a:chExt cx="21640800" cy="2167570"/>
          </a:xfrm>
        </p:grpSpPr>
        <p:sp>
          <p:nvSpPr>
            <p:cNvPr id="12" name="TextBox 12"/>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Phân vùng dữ liệu quản lý</a:t>
              </a:r>
            </a:p>
          </p:txBody>
        </p:sp>
        <p:sp>
          <p:nvSpPr>
            <p:cNvPr id="13" name="TextBox 13"/>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Không để log và dữ liệu nhạy cảm chung một nơi. Sử dụng hệ thống lưu trữ an toàn và mã hóa để bảo vệ dữ liệu.</a:t>
              </a:r>
            </a:p>
          </p:txBody>
        </p:sp>
      </p:grpSp>
      <p:grpSp>
        <p:nvGrpSpPr>
          <p:cNvPr id="14" name="Group 14"/>
          <p:cNvGrpSpPr/>
          <p:nvPr/>
        </p:nvGrpSpPr>
        <p:grpSpPr>
          <a:xfrm>
            <a:off x="1028700" y="7631740"/>
            <a:ext cx="16230600" cy="1625678"/>
            <a:chOff x="0" y="0"/>
            <a:chExt cx="21640800" cy="2167570"/>
          </a:xfrm>
        </p:grpSpPr>
        <p:sp>
          <p:nvSpPr>
            <p:cNvPr id="15" name="TextBox 1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Áp dụng giám sát chủ động (Proactive Monitoring)</a:t>
              </a:r>
            </a:p>
          </p:txBody>
        </p:sp>
        <p:sp>
          <p:nvSpPr>
            <p:cNvPr id="16" name="TextBox 16"/>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Dùng các công cụ AI/ML như Dynatrace hoặc Datadog để dự đoán và ngăn ngừa sự cố trước khi xảy ra.</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51484" y="2024136"/>
            <a:ext cx="13785032" cy="3980428"/>
          </a:xfrm>
          <a:custGeom>
            <a:avLst/>
            <a:gdLst/>
            <a:ahLst/>
            <a:cxnLst/>
            <a:rect l="l" t="t" r="r" b="b"/>
            <a:pathLst>
              <a:path w="13785032" h="3980428">
                <a:moveTo>
                  <a:pt x="0" y="0"/>
                </a:moveTo>
                <a:lnTo>
                  <a:pt x="13785032" y="0"/>
                </a:lnTo>
                <a:lnTo>
                  <a:pt x="13785032" y="3980428"/>
                </a:lnTo>
                <a:lnTo>
                  <a:pt x="0" y="3980428"/>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010870" y="6686237"/>
            <a:ext cx="16538841" cy="20408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Công ty VETC được thành lập với mục tiêu trờ thành đơn vị triển khai và vận hành hệ thống thu phí tự động ETC (Electronic Toll Collection) tại Việt Nam. Mong muốn của VETC là mang đến giải pháp thu phí ứng dụng công nghệ hiện đại góp phần tăng tốc cho sự phát triển chung của lĩnh vực Giao thông Vận tải nói riêng và nền kinh tế Việt Nam nói chung</a:t>
            </a:r>
          </a:p>
        </p:txBody>
      </p:sp>
      <p:sp>
        <p:nvSpPr>
          <p:cNvPr id="4" name="TextBox 4"/>
          <p:cNvSpPr txBox="1"/>
          <p:nvPr/>
        </p:nvSpPr>
        <p:spPr>
          <a:xfrm>
            <a:off x="1826390" y="962025"/>
            <a:ext cx="11411992"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Giới thiệu công ty thu phí tự động đường bộ VETC</a:t>
            </a:r>
          </a:p>
        </p:txBody>
      </p:sp>
      <p:sp>
        <p:nvSpPr>
          <p:cNvPr id="5" name="TextBox 5"/>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1.1</a:t>
            </a:r>
          </a:p>
        </p:txBody>
      </p:sp>
      <p:sp>
        <p:nvSpPr>
          <p:cNvPr id="6" name="Freeform 6"/>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3"/>
            <a:stretch>
              <a:fillRect/>
            </a:stretch>
          </a:blipFill>
        </p:spPr>
        <p:txBody>
          <a:bodyPr/>
          <a:lstStyle/>
          <a:p>
            <a:endParaRPr lang="en-VN"/>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3995886"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Hướng phát triển</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5.3</a:t>
            </a:r>
          </a:p>
        </p:txBody>
      </p:sp>
      <p:grpSp>
        <p:nvGrpSpPr>
          <p:cNvPr id="5" name="Group 5"/>
          <p:cNvGrpSpPr/>
          <p:nvPr/>
        </p:nvGrpSpPr>
        <p:grpSpPr>
          <a:xfrm>
            <a:off x="1019785" y="1830070"/>
            <a:ext cx="16230600" cy="1625678"/>
            <a:chOff x="0" y="0"/>
            <a:chExt cx="21640800" cy="21675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Tích hợp đa công cụ</a:t>
              </a:r>
            </a:p>
          </p:txBody>
        </p:sp>
        <p:sp>
          <p:nvSpPr>
            <p:cNvPr id="7" name="TextBox 7"/>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Kết hợp công cụ giám sát hiệu suất (Prometheus, Grafana) với giám sát an ninh (Splunk, Elastic SIEM).</a:t>
              </a:r>
            </a:p>
          </p:txBody>
        </p:sp>
      </p:grpSp>
      <p:grpSp>
        <p:nvGrpSpPr>
          <p:cNvPr id="8" name="Group 8"/>
          <p:cNvGrpSpPr/>
          <p:nvPr/>
        </p:nvGrpSpPr>
        <p:grpSpPr>
          <a:xfrm>
            <a:off x="1019785" y="3949475"/>
            <a:ext cx="16230600" cy="2140028"/>
            <a:chOff x="0" y="0"/>
            <a:chExt cx="21640800" cy="28533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Giám sát đa lớp</a:t>
              </a:r>
            </a:p>
          </p:txBody>
        </p:sp>
        <p:sp>
          <p:nvSpPr>
            <p:cNvPr id="10" name="TextBox 10"/>
            <p:cNvSpPr txBox="1"/>
            <p:nvPr/>
          </p:nvSpPr>
          <p:spPr>
            <a:xfrm>
              <a:off x="0" y="837034"/>
              <a:ext cx="21640800" cy="20163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Lớp ứng dụng: Theo dõi hiệu suất ứng dụng và database.</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Lớp mạng: Theo dõi lưu lượng và phát hiện bất thường (IDS/IPS).</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Lớp máy chủ: Theo dõi tài nguyên phần cứng và hệ điều hành.</a:t>
              </a:r>
            </a:p>
          </p:txBody>
        </p:sp>
      </p:grpSp>
      <p:grpSp>
        <p:nvGrpSpPr>
          <p:cNvPr id="11" name="Group 11"/>
          <p:cNvGrpSpPr/>
          <p:nvPr/>
        </p:nvGrpSpPr>
        <p:grpSpPr>
          <a:xfrm>
            <a:off x="1019785" y="6583231"/>
            <a:ext cx="16230600" cy="1625678"/>
            <a:chOff x="0" y="0"/>
            <a:chExt cx="21640800" cy="2167570"/>
          </a:xfrm>
        </p:grpSpPr>
        <p:sp>
          <p:nvSpPr>
            <p:cNvPr id="12" name="TextBox 12"/>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Mở rộng linh hoạt</a:t>
              </a:r>
            </a:p>
          </p:txBody>
        </p:sp>
        <p:sp>
          <p:nvSpPr>
            <p:cNvPr id="13" name="TextBox 13"/>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Sử dụng mô hình microservices và autoscaling để tăng hoặc giảm số lượng máy chủ tùy theo tải</a:t>
              </a:r>
            </a:p>
          </p:txBody>
        </p:sp>
      </p:grpSp>
      <p:grpSp>
        <p:nvGrpSpPr>
          <p:cNvPr id="14" name="Group 14"/>
          <p:cNvGrpSpPr/>
          <p:nvPr/>
        </p:nvGrpSpPr>
        <p:grpSpPr>
          <a:xfrm>
            <a:off x="1019785" y="8702636"/>
            <a:ext cx="16230600" cy="1111328"/>
            <a:chOff x="0" y="0"/>
            <a:chExt cx="21640800" cy="1481770"/>
          </a:xfrm>
        </p:grpSpPr>
        <p:sp>
          <p:nvSpPr>
            <p:cNvPr id="15" name="TextBox 1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Tăng khả năng dự phòng</a:t>
              </a:r>
            </a:p>
          </p:txBody>
        </p:sp>
        <p:sp>
          <p:nvSpPr>
            <p:cNvPr id="16" name="TextBox 16"/>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Xây dựng hệ thống dự phòng (failover) và lưu trữ dữ liệu ở nhiều vị trí địa lý.</a:t>
              </a: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TextBox 3"/>
          <p:cNvSpPr txBox="1"/>
          <p:nvPr/>
        </p:nvSpPr>
        <p:spPr>
          <a:xfrm>
            <a:off x="1826390" y="962025"/>
            <a:ext cx="3995886"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Hướng phát triển</a:t>
            </a:r>
          </a:p>
        </p:txBody>
      </p:sp>
      <p:sp>
        <p:nvSpPr>
          <p:cNvPr id="4" name="TextBox 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5.3</a:t>
            </a:r>
          </a:p>
        </p:txBody>
      </p:sp>
      <p:grpSp>
        <p:nvGrpSpPr>
          <p:cNvPr id="5" name="Group 5"/>
          <p:cNvGrpSpPr/>
          <p:nvPr/>
        </p:nvGrpSpPr>
        <p:grpSpPr>
          <a:xfrm>
            <a:off x="1019785" y="1830070"/>
            <a:ext cx="16230600" cy="2140028"/>
            <a:chOff x="0" y="0"/>
            <a:chExt cx="21640800" cy="2853370"/>
          </a:xfrm>
        </p:grpSpPr>
        <p:sp>
          <p:nvSpPr>
            <p:cNvPr id="6" name="TextBox 6"/>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Tối ưu log management</a:t>
              </a:r>
            </a:p>
          </p:txBody>
        </p:sp>
        <p:sp>
          <p:nvSpPr>
            <p:cNvPr id="7" name="TextBox 7"/>
            <p:cNvSpPr txBox="1"/>
            <p:nvPr/>
          </p:nvSpPr>
          <p:spPr>
            <a:xfrm>
              <a:off x="0" y="837034"/>
              <a:ext cx="21640800" cy="20163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Sử dụng công cụ Centralized Logging như ELK Stack để tập trung log từ tất cả các máy chủ.</a:t>
              </a:r>
            </a:p>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Lọc log để chỉ lưu trữ dữ liệu quan trọng, giảm tải lưu trữ và xử lý.</a:t>
              </a:r>
            </a:p>
          </p:txBody>
        </p:sp>
      </p:grpSp>
      <p:grpSp>
        <p:nvGrpSpPr>
          <p:cNvPr id="8" name="Group 8"/>
          <p:cNvGrpSpPr/>
          <p:nvPr/>
        </p:nvGrpSpPr>
        <p:grpSpPr>
          <a:xfrm>
            <a:off x="1019785" y="4484673"/>
            <a:ext cx="16230600" cy="1625678"/>
            <a:chOff x="0" y="0"/>
            <a:chExt cx="21640800" cy="2167570"/>
          </a:xfrm>
        </p:grpSpPr>
        <p:sp>
          <p:nvSpPr>
            <p:cNvPr id="9" name="TextBox 9"/>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Cung cấp kiến thức về công cụ giám sát và kỹ thuật phát hiện tấn công mạng</a:t>
              </a:r>
            </a:p>
          </p:txBody>
        </p:sp>
        <p:sp>
          <p:nvSpPr>
            <p:cNvPr id="10" name="TextBox 10"/>
            <p:cNvSpPr txBox="1"/>
            <p:nvPr/>
          </p:nvSpPr>
          <p:spPr>
            <a:xfrm>
              <a:off x="0" y="837034"/>
              <a:ext cx="21640800" cy="13305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Sử dụng mô hình microservices và autoscaling để tăng hoặc giảm số lượng máy chủ tùy theo tải</a:t>
              </a:r>
            </a:p>
          </p:txBody>
        </p:sp>
      </p:grpSp>
      <p:grpSp>
        <p:nvGrpSpPr>
          <p:cNvPr id="11" name="Group 11"/>
          <p:cNvGrpSpPr/>
          <p:nvPr/>
        </p:nvGrpSpPr>
        <p:grpSpPr>
          <a:xfrm>
            <a:off x="1019785" y="6624927"/>
            <a:ext cx="16230600" cy="1111328"/>
            <a:chOff x="0" y="0"/>
            <a:chExt cx="21640800" cy="1481770"/>
          </a:xfrm>
        </p:grpSpPr>
        <p:sp>
          <p:nvSpPr>
            <p:cNvPr id="12" name="TextBox 12"/>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Kiểm tra định kỳ</a:t>
              </a:r>
            </a:p>
          </p:txBody>
        </p:sp>
        <p:sp>
          <p:nvSpPr>
            <p:cNvPr id="13" name="TextBox 13"/>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Thực hiện các cuộc kiểm tra xâm nhập (Penetration Testing) và đánh giá rủi ro hàng năm</a:t>
              </a:r>
            </a:p>
          </p:txBody>
        </p:sp>
      </p:grpSp>
      <p:grpSp>
        <p:nvGrpSpPr>
          <p:cNvPr id="14" name="Group 14"/>
          <p:cNvGrpSpPr/>
          <p:nvPr/>
        </p:nvGrpSpPr>
        <p:grpSpPr>
          <a:xfrm>
            <a:off x="1019785" y="8250830"/>
            <a:ext cx="16230600" cy="1111328"/>
            <a:chOff x="0" y="0"/>
            <a:chExt cx="21640800" cy="1481770"/>
          </a:xfrm>
        </p:grpSpPr>
        <p:sp>
          <p:nvSpPr>
            <p:cNvPr id="15" name="TextBox 15"/>
            <p:cNvSpPr txBox="1"/>
            <p:nvPr/>
          </p:nvSpPr>
          <p:spPr>
            <a:xfrm>
              <a:off x="0" y="-57150"/>
              <a:ext cx="21640800" cy="644736"/>
            </a:xfrm>
            <a:prstGeom prst="rect">
              <a:avLst/>
            </a:prstGeom>
          </p:spPr>
          <p:txBody>
            <a:bodyPr lIns="0" tIns="0" rIns="0" bIns="0" rtlCol="0" anchor="t">
              <a:spAutoFit/>
            </a:bodyPr>
            <a:lstStyle/>
            <a:p>
              <a:pPr algn="l">
                <a:lnSpc>
                  <a:spcPts val="4060"/>
                </a:lnSpc>
              </a:pPr>
              <a:r>
                <a:rPr lang="en-US" sz="2900" b="1">
                  <a:solidFill>
                    <a:srgbClr val="000000"/>
                  </a:solidFill>
                  <a:latin typeface="Canva Sans Bold"/>
                  <a:ea typeface="Canva Sans Bold"/>
                  <a:cs typeface="Canva Sans Bold"/>
                  <a:sym typeface="Canva Sans Bold"/>
                </a:rPr>
                <a:t>Xây dựng quy trình phản hồi</a:t>
              </a:r>
            </a:p>
          </p:txBody>
        </p:sp>
        <p:sp>
          <p:nvSpPr>
            <p:cNvPr id="16" name="TextBox 16"/>
            <p:cNvSpPr txBox="1"/>
            <p:nvPr/>
          </p:nvSpPr>
          <p:spPr>
            <a:xfrm>
              <a:off x="0" y="837034"/>
              <a:ext cx="21640800" cy="644736"/>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Thiết lập kịch bản phản hồi khi phát hiện sự cố, bao gồm thông báo, phân tích, và xử lý</a:t>
              </a: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99812"/>
            <a:chOff x="0" y="0"/>
            <a:chExt cx="4816593" cy="500362"/>
          </a:xfrm>
        </p:grpSpPr>
        <p:sp>
          <p:nvSpPr>
            <p:cNvPr id="3" name="Freeform 3"/>
            <p:cNvSpPr/>
            <p:nvPr/>
          </p:nvSpPr>
          <p:spPr>
            <a:xfrm>
              <a:off x="0" y="0"/>
              <a:ext cx="4816592" cy="500362"/>
            </a:xfrm>
            <a:custGeom>
              <a:avLst/>
              <a:gdLst/>
              <a:ahLst/>
              <a:cxnLst/>
              <a:rect l="l" t="t" r="r" b="b"/>
              <a:pathLst>
                <a:path w="4816592" h="500362">
                  <a:moveTo>
                    <a:pt x="0" y="0"/>
                  </a:moveTo>
                  <a:lnTo>
                    <a:pt x="4816592" y="0"/>
                  </a:lnTo>
                  <a:lnTo>
                    <a:pt x="4816592" y="500362"/>
                  </a:lnTo>
                  <a:lnTo>
                    <a:pt x="0" y="500362"/>
                  </a:lnTo>
                  <a:close/>
                </a:path>
              </a:pathLst>
            </a:custGeom>
            <a:solidFill>
              <a:srgbClr val="919191"/>
            </a:solidFill>
          </p:spPr>
          <p:txBody>
            <a:bodyPr/>
            <a:lstStyle/>
            <a:p>
              <a:endParaRPr lang="en-VN"/>
            </a:p>
          </p:txBody>
        </p:sp>
        <p:sp>
          <p:nvSpPr>
            <p:cNvPr id="4" name="TextBox 4"/>
            <p:cNvSpPr txBox="1"/>
            <p:nvPr/>
          </p:nvSpPr>
          <p:spPr>
            <a:xfrm>
              <a:off x="0" y="-38100"/>
              <a:ext cx="4816593" cy="53846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685825" y="3274405"/>
            <a:ext cx="7837175" cy="5241111"/>
          </a:xfrm>
          <a:custGeom>
            <a:avLst/>
            <a:gdLst/>
            <a:ahLst/>
            <a:cxnLst/>
            <a:rect l="l" t="t" r="r" b="b"/>
            <a:pathLst>
              <a:path w="7837175" h="5241111">
                <a:moveTo>
                  <a:pt x="0" y="0"/>
                </a:moveTo>
                <a:lnTo>
                  <a:pt x="7837175" y="0"/>
                </a:lnTo>
                <a:lnTo>
                  <a:pt x="7837175" y="5241111"/>
                </a:lnTo>
                <a:lnTo>
                  <a:pt x="0" y="5241111"/>
                </a:lnTo>
                <a:lnTo>
                  <a:pt x="0" y="0"/>
                </a:lnTo>
                <a:close/>
              </a:path>
            </a:pathLst>
          </a:custGeom>
          <a:blipFill>
            <a:blip r:embed="rId2"/>
            <a:stretch>
              <a:fillRect/>
            </a:stretch>
          </a:blipFill>
        </p:spPr>
        <p:txBody>
          <a:bodyPr/>
          <a:lstStyle/>
          <a:p>
            <a:endParaRPr lang="en-VN"/>
          </a:p>
        </p:txBody>
      </p:sp>
      <p:sp>
        <p:nvSpPr>
          <p:cNvPr id="6" name="Freeform 6"/>
          <p:cNvSpPr/>
          <p:nvPr/>
        </p:nvSpPr>
        <p:spPr>
          <a:xfrm>
            <a:off x="13579228" y="5894961"/>
            <a:ext cx="7360144" cy="4871077"/>
          </a:xfrm>
          <a:custGeom>
            <a:avLst/>
            <a:gdLst/>
            <a:ahLst/>
            <a:cxnLst/>
            <a:rect l="l" t="t" r="r" b="b"/>
            <a:pathLst>
              <a:path w="7360144" h="4871077">
                <a:moveTo>
                  <a:pt x="0" y="0"/>
                </a:moveTo>
                <a:lnTo>
                  <a:pt x="7360144" y="0"/>
                </a:lnTo>
                <a:lnTo>
                  <a:pt x="7360144" y="4871077"/>
                </a:lnTo>
                <a:lnTo>
                  <a:pt x="0" y="487107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VN"/>
          </a:p>
        </p:txBody>
      </p:sp>
      <p:sp>
        <p:nvSpPr>
          <p:cNvPr id="7" name="TextBox 7"/>
          <p:cNvSpPr txBox="1"/>
          <p:nvPr/>
        </p:nvSpPr>
        <p:spPr>
          <a:xfrm>
            <a:off x="3484587" y="272997"/>
            <a:ext cx="11318825" cy="1287144"/>
          </a:xfrm>
          <a:prstGeom prst="rect">
            <a:avLst/>
          </a:prstGeom>
        </p:spPr>
        <p:txBody>
          <a:bodyPr lIns="0" tIns="0" rIns="0" bIns="0" rtlCol="0" anchor="t">
            <a:spAutoFit/>
          </a:bodyPr>
          <a:lstStyle/>
          <a:p>
            <a:pPr algn="ctr">
              <a:lnSpc>
                <a:spcPts val="5180"/>
              </a:lnSpc>
            </a:pPr>
            <a:r>
              <a:rPr lang="en-US" sz="3700">
                <a:solidFill>
                  <a:srgbClr val="FFFFFF"/>
                </a:solidFill>
                <a:latin typeface="Canva Sans"/>
                <a:ea typeface="Canva Sans"/>
                <a:cs typeface="Canva Sans"/>
                <a:sym typeface="Canva Sans"/>
              </a:rPr>
              <a:t>Trường Đại học Công nghệ Thông tin - ĐHGQ-HCM</a:t>
            </a:r>
          </a:p>
          <a:p>
            <a:pPr algn="ctr">
              <a:lnSpc>
                <a:spcPts val="5180"/>
              </a:lnSpc>
            </a:pPr>
            <a:r>
              <a:rPr lang="en-US" sz="3700" b="1">
                <a:solidFill>
                  <a:srgbClr val="FFFFFF"/>
                </a:solidFill>
                <a:latin typeface="Canva Sans Bold"/>
                <a:ea typeface="Canva Sans Bold"/>
                <a:cs typeface="Canva Sans Bold"/>
                <a:sym typeface="Canva Sans Bold"/>
              </a:rPr>
              <a:t>Trung tâm Phát triển Công nghệ Thông tin</a:t>
            </a:r>
          </a:p>
        </p:txBody>
      </p:sp>
      <p:sp>
        <p:nvSpPr>
          <p:cNvPr id="8" name="TextBox 8"/>
          <p:cNvSpPr txBox="1"/>
          <p:nvPr/>
        </p:nvSpPr>
        <p:spPr>
          <a:xfrm>
            <a:off x="8911904" y="3660717"/>
            <a:ext cx="8841462" cy="4316088"/>
          </a:xfrm>
          <a:prstGeom prst="rect">
            <a:avLst/>
          </a:prstGeom>
        </p:spPr>
        <p:txBody>
          <a:bodyPr lIns="0" tIns="0" rIns="0" bIns="0" rtlCol="0" anchor="t">
            <a:spAutoFit/>
          </a:bodyPr>
          <a:lstStyle/>
          <a:p>
            <a:pPr algn="ctr">
              <a:lnSpc>
                <a:spcPts val="11480"/>
              </a:lnSpc>
            </a:pPr>
            <a:r>
              <a:rPr lang="en-US" sz="8200" b="1">
                <a:solidFill>
                  <a:srgbClr val="000000"/>
                </a:solidFill>
                <a:latin typeface="Canva Sans Bold"/>
                <a:ea typeface="Canva Sans Bold"/>
                <a:cs typeface="Canva Sans Bold"/>
                <a:sym typeface="Canva Sans Bold"/>
              </a:rPr>
              <a:t>Xin cảm ơn quý thầy cô đã lắng nghe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AutoShape 3"/>
          <p:cNvSpPr/>
          <p:nvPr/>
        </p:nvSpPr>
        <p:spPr>
          <a:xfrm>
            <a:off x="1028700" y="5120013"/>
            <a:ext cx="16230600" cy="0"/>
          </a:xfrm>
          <a:prstGeom prst="line">
            <a:avLst/>
          </a:prstGeom>
          <a:ln w="57150" cap="flat">
            <a:solidFill>
              <a:srgbClr val="000000"/>
            </a:solidFill>
            <a:prstDash val="solid"/>
            <a:headEnd type="none" w="sm" len="sm"/>
            <a:tailEnd type="arrow" w="med" len="sm"/>
          </a:ln>
        </p:spPr>
        <p:txBody>
          <a:bodyPr/>
          <a:lstStyle/>
          <a:p>
            <a:endParaRPr lang="en-VN"/>
          </a:p>
        </p:txBody>
      </p:sp>
      <p:grpSp>
        <p:nvGrpSpPr>
          <p:cNvPr id="4" name="Group 4"/>
          <p:cNvGrpSpPr/>
          <p:nvPr/>
        </p:nvGrpSpPr>
        <p:grpSpPr>
          <a:xfrm>
            <a:off x="2645871" y="4938403"/>
            <a:ext cx="381994" cy="38199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grpSp>
        <p:nvGrpSpPr>
          <p:cNvPr id="7" name="Group 7"/>
          <p:cNvGrpSpPr/>
          <p:nvPr/>
        </p:nvGrpSpPr>
        <p:grpSpPr>
          <a:xfrm>
            <a:off x="8415635" y="4919988"/>
            <a:ext cx="381994" cy="381994"/>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grpSp>
        <p:nvGrpSpPr>
          <p:cNvPr id="10" name="Group 10"/>
          <p:cNvGrpSpPr/>
          <p:nvPr/>
        </p:nvGrpSpPr>
        <p:grpSpPr>
          <a:xfrm>
            <a:off x="13984494" y="4929016"/>
            <a:ext cx="381994" cy="38199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sp>
        <p:nvSpPr>
          <p:cNvPr id="13" name="TextBox 13"/>
          <p:cNvSpPr txBox="1"/>
          <p:nvPr/>
        </p:nvSpPr>
        <p:spPr>
          <a:xfrm>
            <a:off x="1826390" y="962025"/>
            <a:ext cx="923359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Sơ lược về lịch sử và dấu mốc phát triển</a:t>
            </a:r>
          </a:p>
        </p:txBody>
      </p:sp>
      <p:sp>
        <p:nvSpPr>
          <p:cNvPr id="14" name="TextBox 14"/>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1.2</a:t>
            </a:r>
          </a:p>
        </p:txBody>
      </p:sp>
      <p:sp>
        <p:nvSpPr>
          <p:cNvPr id="15" name="TextBox 15"/>
          <p:cNvSpPr txBox="1"/>
          <p:nvPr/>
        </p:nvSpPr>
        <p:spPr>
          <a:xfrm>
            <a:off x="2505242" y="4236093"/>
            <a:ext cx="723528"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2015</a:t>
            </a:r>
          </a:p>
        </p:txBody>
      </p:sp>
      <p:sp>
        <p:nvSpPr>
          <p:cNvPr id="16" name="TextBox 16"/>
          <p:cNvSpPr txBox="1"/>
          <p:nvPr/>
        </p:nvSpPr>
        <p:spPr>
          <a:xfrm>
            <a:off x="1028700" y="5739497"/>
            <a:ext cx="3616337" cy="24917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Thử nghiệm thành công hệ thống thu phí tự động tại 3 trạm: Tasco Quảng Bình, Hoàng Mai (Nghệ An), Toàn Mỹ 14 (Đắk Nông).</a:t>
            </a:r>
          </a:p>
        </p:txBody>
      </p:sp>
      <p:sp>
        <p:nvSpPr>
          <p:cNvPr id="17" name="TextBox 17"/>
          <p:cNvSpPr txBox="1"/>
          <p:nvPr/>
        </p:nvSpPr>
        <p:spPr>
          <a:xfrm>
            <a:off x="7618786" y="5769977"/>
            <a:ext cx="1975693"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Tháng 7/2016</a:t>
            </a:r>
          </a:p>
        </p:txBody>
      </p:sp>
      <p:sp>
        <p:nvSpPr>
          <p:cNvPr id="18" name="TextBox 18"/>
          <p:cNvSpPr txBox="1"/>
          <p:nvPr/>
        </p:nvSpPr>
        <p:spPr>
          <a:xfrm>
            <a:off x="6798464" y="3033261"/>
            <a:ext cx="3616337" cy="16535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Ký hợp đồng BOO với Bộ GTVT, triển khai dịch vụ thu phí tự động toàn quốc.</a:t>
            </a:r>
          </a:p>
        </p:txBody>
      </p:sp>
      <p:sp>
        <p:nvSpPr>
          <p:cNvPr id="19" name="TextBox 19"/>
          <p:cNvSpPr txBox="1"/>
          <p:nvPr/>
        </p:nvSpPr>
        <p:spPr>
          <a:xfrm>
            <a:off x="13099836" y="4236093"/>
            <a:ext cx="2151311"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Cuối năm 2017</a:t>
            </a:r>
          </a:p>
        </p:txBody>
      </p:sp>
      <p:sp>
        <p:nvSpPr>
          <p:cNvPr id="20" name="TextBox 20"/>
          <p:cNvSpPr txBox="1"/>
          <p:nvPr/>
        </p:nvSpPr>
        <p:spPr>
          <a:xfrm>
            <a:off x="12367323" y="5739497"/>
            <a:ext cx="3616337" cy="8153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Gần 40 trạm thu phí sử dụng dịch vụ VETC.</a:t>
            </a:r>
          </a:p>
        </p:txBody>
      </p:sp>
      <p:sp>
        <p:nvSpPr>
          <p:cNvPr id="21" name="TextBox 21"/>
          <p:cNvSpPr txBox="1"/>
          <p:nvPr/>
        </p:nvSpPr>
        <p:spPr>
          <a:xfrm>
            <a:off x="12367323" y="6773912"/>
            <a:ext cx="3616337" cy="20726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Phát triển đầy đủ công cụ hỗ trợ (nạp tiền, Mobile App) và kinh nghiệm vận hành MTC, ETC.</a:t>
            </a:r>
          </a:p>
        </p:txBody>
      </p:sp>
      <p:sp>
        <p:nvSpPr>
          <p:cNvPr id="22" name="TextBox 22"/>
          <p:cNvSpPr txBox="1"/>
          <p:nvPr/>
        </p:nvSpPr>
        <p:spPr>
          <a:xfrm>
            <a:off x="1058838" y="8431262"/>
            <a:ext cx="3616337" cy="12344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Được Viện Khoa học Công Nghệ thuộc Bộ GTVT đánh giá.</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AutoShape 3"/>
          <p:cNvSpPr/>
          <p:nvPr/>
        </p:nvSpPr>
        <p:spPr>
          <a:xfrm>
            <a:off x="1028700" y="5120013"/>
            <a:ext cx="16230600" cy="0"/>
          </a:xfrm>
          <a:prstGeom prst="line">
            <a:avLst/>
          </a:prstGeom>
          <a:ln w="57150" cap="flat">
            <a:solidFill>
              <a:srgbClr val="000000"/>
            </a:solidFill>
            <a:prstDash val="solid"/>
            <a:headEnd type="none" w="sm" len="sm"/>
            <a:tailEnd type="arrow" w="med" len="sm"/>
          </a:ln>
        </p:spPr>
        <p:txBody>
          <a:bodyPr/>
          <a:lstStyle/>
          <a:p>
            <a:endParaRPr lang="en-VN"/>
          </a:p>
        </p:txBody>
      </p:sp>
      <p:grpSp>
        <p:nvGrpSpPr>
          <p:cNvPr id="4" name="Group 4"/>
          <p:cNvGrpSpPr/>
          <p:nvPr/>
        </p:nvGrpSpPr>
        <p:grpSpPr>
          <a:xfrm>
            <a:off x="8532128" y="4938403"/>
            <a:ext cx="381994" cy="38199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sp>
        <p:nvSpPr>
          <p:cNvPr id="7" name="TextBox 7"/>
          <p:cNvSpPr txBox="1"/>
          <p:nvPr/>
        </p:nvSpPr>
        <p:spPr>
          <a:xfrm>
            <a:off x="1826390" y="962025"/>
            <a:ext cx="923359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Sơ lược về lịch sử và dấu mốc phát triển</a:t>
            </a:r>
          </a:p>
        </p:txBody>
      </p:sp>
      <p:sp>
        <p:nvSpPr>
          <p:cNvPr id="8" name="TextBox 8"/>
          <p:cNvSpPr txBox="1"/>
          <p:nvPr/>
        </p:nvSpPr>
        <p:spPr>
          <a:xfrm>
            <a:off x="1010870" y="962025"/>
            <a:ext cx="715964"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1.2</a:t>
            </a:r>
          </a:p>
        </p:txBody>
      </p:sp>
      <p:sp>
        <p:nvSpPr>
          <p:cNvPr id="9" name="TextBox 9"/>
          <p:cNvSpPr txBox="1"/>
          <p:nvPr/>
        </p:nvSpPr>
        <p:spPr>
          <a:xfrm>
            <a:off x="8397898" y="4266572"/>
            <a:ext cx="710729"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2021</a:t>
            </a:r>
          </a:p>
        </p:txBody>
      </p:sp>
      <p:sp>
        <p:nvSpPr>
          <p:cNvPr id="10" name="TextBox 10"/>
          <p:cNvSpPr txBox="1"/>
          <p:nvPr/>
        </p:nvSpPr>
        <p:spPr>
          <a:xfrm>
            <a:off x="6945094" y="5521057"/>
            <a:ext cx="3616337" cy="16535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Golive thu phí tự động tại Trạm Đông Hương – Thái Bình, nâng số trạm lên 79 trên toàn quốc.</a:t>
            </a:r>
          </a:p>
        </p:txBody>
      </p:sp>
      <p:sp>
        <p:nvSpPr>
          <p:cNvPr id="11" name="TextBox 11"/>
          <p:cNvSpPr txBox="1"/>
          <p:nvPr/>
        </p:nvSpPr>
        <p:spPr>
          <a:xfrm>
            <a:off x="1726834" y="5521057"/>
            <a:ext cx="2220069"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Cuối năm 2020</a:t>
            </a:r>
          </a:p>
        </p:txBody>
      </p:sp>
      <p:sp>
        <p:nvSpPr>
          <p:cNvPr id="12" name="TextBox 12"/>
          <p:cNvSpPr txBox="1"/>
          <p:nvPr/>
        </p:nvSpPr>
        <p:spPr>
          <a:xfrm>
            <a:off x="1010870" y="3428372"/>
            <a:ext cx="3616337" cy="12344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Đạt cột mốc 1 triệu xe dán thẻ và sử dụng dịch vụ.</a:t>
            </a:r>
          </a:p>
        </p:txBody>
      </p:sp>
      <p:grpSp>
        <p:nvGrpSpPr>
          <p:cNvPr id="13" name="Group 13"/>
          <p:cNvGrpSpPr/>
          <p:nvPr/>
        </p:nvGrpSpPr>
        <p:grpSpPr>
          <a:xfrm>
            <a:off x="2645871" y="4919988"/>
            <a:ext cx="381994" cy="381994"/>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sp>
        <p:nvSpPr>
          <p:cNvPr id="16" name="TextBox 16"/>
          <p:cNvSpPr txBox="1"/>
          <p:nvPr/>
        </p:nvSpPr>
        <p:spPr>
          <a:xfrm>
            <a:off x="6945094" y="7412722"/>
            <a:ext cx="3616337" cy="8153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Tập trung tại QL1 và các tuyến cao tốc.</a:t>
            </a:r>
          </a:p>
        </p:txBody>
      </p:sp>
      <p:sp>
        <p:nvSpPr>
          <p:cNvPr id="17" name="TextBox 17"/>
          <p:cNvSpPr txBox="1"/>
          <p:nvPr/>
        </p:nvSpPr>
        <p:spPr>
          <a:xfrm>
            <a:off x="13639670" y="5521057"/>
            <a:ext cx="2007245" cy="396240"/>
          </a:xfrm>
          <a:prstGeom prst="rect">
            <a:avLst/>
          </a:prstGeom>
        </p:spPr>
        <p:txBody>
          <a:bodyPr lIns="0" tIns="0" rIns="0" bIns="0" rtlCol="0" anchor="t">
            <a:spAutoFit/>
          </a:bodyPr>
          <a:lstStyle/>
          <a:p>
            <a:pPr algn="l">
              <a:lnSpc>
                <a:spcPts val="3359"/>
              </a:lnSpc>
            </a:pPr>
            <a:r>
              <a:rPr lang="en-US" sz="2399">
                <a:solidFill>
                  <a:srgbClr val="000000"/>
                </a:solidFill>
                <a:latin typeface="Canva Sans"/>
                <a:ea typeface="Canva Sans"/>
                <a:cs typeface="Canva Sans"/>
                <a:sym typeface="Canva Sans"/>
              </a:rPr>
              <a:t>Tháng 6/2023</a:t>
            </a:r>
          </a:p>
        </p:txBody>
      </p:sp>
      <p:sp>
        <p:nvSpPr>
          <p:cNvPr id="18" name="TextBox 18"/>
          <p:cNvSpPr txBox="1"/>
          <p:nvPr/>
        </p:nvSpPr>
        <p:spPr>
          <a:xfrm>
            <a:off x="12835124" y="2411102"/>
            <a:ext cx="3616337" cy="2072640"/>
          </a:xfrm>
          <a:prstGeom prst="rect">
            <a:avLst/>
          </a:prstGeom>
        </p:spPr>
        <p:txBody>
          <a:bodyPr lIns="0" tIns="0" rIns="0" bIns="0" rtlCol="0" anchor="t">
            <a:spAutoFit/>
          </a:bodyPr>
          <a:lstStyle/>
          <a:p>
            <a:pPr algn="ctr">
              <a:lnSpc>
                <a:spcPts val="3359"/>
              </a:lnSpc>
            </a:pPr>
            <a:r>
              <a:rPr lang="en-US" sz="2399">
                <a:solidFill>
                  <a:srgbClr val="000000"/>
                </a:solidFill>
                <a:latin typeface="Canva Sans"/>
                <a:ea typeface="Canva Sans"/>
                <a:cs typeface="Canva Sans"/>
                <a:sym typeface="Canva Sans"/>
              </a:rPr>
              <a:t>VEC ký hợp đồng gói thầu với VETC, triển khai hệ thống thu phí không dừng trên 4 tuyến cao tốc lớn.</a:t>
            </a:r>
          </a:p>
        </p:txBody>
      </p:sp>
      <p:grpSp>
        <p:nvGrpSpPr>
          <p:cNvPr id="19" name="Group 19"/>
          <p:cNvGrpSpPr/>
          <p:nvPr/>
        </p:nvGrpSpPr>
        <p:grpSpPr>
          <a:xfrm>
            <a:off x="14452295" y="4919988"/>
            <a:ext cx="381994" cy="38199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7FB5"/>
            </a:solidFill>
          </p:spPr>
          <p:txBody>
            <a:bodyPr/>
            <a:lstStyle/>
            <a:p>
              <a:endParaRPr lang="en-VN"/>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310"/>
                </a:lnSpc>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68382" y="3187067"/>
            <a:ext cx="7511281" cy="37795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Cơ sở hạ tầng CNTT công ty VETC</a:t>
            </a:r>
          </a:p>
        </p:txBody>
      </p:sp>
      <p:sp>
        <p:nvSpPr>
          <p:cNvPr id="3" name="TextBox 3"/>
          <p:cNvSpPr txBox="1"/>
          <p:nvPr/>
        </p:nvSpPr>
        <p:spPr>
          <a:xfrm>
            <a:off x="1573817" y="4463417"/>
            <a:ext cx="865661" cy="1226816"/>
          </a:xfrm>
          <a:prstGeom prst="rect">
            <a:avLst/>
          </a:prstGeom>
        </p:spPr>
        <p:txBody>
          <a:bodyPr lIns="0" tIns="0" rIns="0" bIns="0" rtlCol="0" anchor="t">
            <a:spAutoFit/>
          </a:bodyPr>
          <a:lstStyle/>
          <a:p>
            <a:pPr algn="l">
              <a:lnSpc>
                <a:spcPts val="10080"/>
              </a:lnSpc>
            </a:pPr>
            <a:r>
              <a:rPr lang="en-US" sz="7200">
                <a:solidFill>
                  <a:srgbClr val="000000"/>
                </a:solidFill>
                <a:latin typeface="Canva Sans"/>
                <a:ea typeface="Canva Sans"/>
                <a:cs typeface="Canva Sans"/>
                <a:sym typeface="Canva Sans"/>
              </a:rPr>
              <a:t>2.</a:t>
            </a:r>
          </a:p>
        </p:txBody>
      </p:sp>
      <p:sp>
        <p:nvSpPr>
          <p:cNvPr id="4" name="Freeform 4"/>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grpSp>
        <p:nvGrpSpPr>
          <p:cNvPr id="5" name="Group 5"/>
          <p:cNvGrpSpPr/>
          <p:nvPr/>
        </p:nvGrpSpPr>
        <p:grpSpPr>
          <a:xfrm>
            <a:off x="11807534" y="0"/>
            <a:ext cx="6254290" cy="10287000"/>
            <a:chOff x="0" y="0"/>
            <a:chExt cx="3860673" cy="6350000"/>
          </a:xfrm>
        </p:grpSpPr>
        <p:sp>
          <p:nvSpPr>
            <p:cNvPr id="6" name="Freeform 6"/>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l="-73436" r="-73436"/>
              </a:stretch>
            </a:blipFill>
          </p:spPr>
          <p:txBody>
            <a:bodyPr/>
            <a:lstStyle/>
            <a:p>
              <a:endParaRPr lang="en-VN"/>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171475" y="5256149"/>
            <a:ext cx="5841799" cy="1153755"/>
          </a:xfrm>
          <a:custGeom>
            <a:avLst/>
            <a:gdLst/>
            <a:ahLst/>
            <a:cxnLst/>
            <a:rect l="l" t="t" r="r" b="b"/>
            <a:pathLst>
              <a:path w="5841799" h="1153755">
                <a:moveTo>
                  <a:pt x="0" y="0"/>
                </a:moveTo>
                <a:lnTo>
                  <a:pt x="5841799" y="0"/>
                </a:lnTo>
                <a:lnTo>
                  <a:pt x="5841799" y="1153756"/>
                </a:lnTo>
                <a:lnTo>
                  <a:pt x="0" y="1153756"/>
                </a:lnTo>
                <a:lnTo>
                  <a:pt x="0" y="0"/>
                </a:lnTo>
                <a:close/>
              </a:path>
            </a:pathLst>
          </a:custGeom>
          <a:blipFill>
            <a:blip r:embed="rId3"/>
            <a:stretch>
              <a:fillRect/>
            </a:stretch>
          </a:blipFill>
        </p:spPr>
        <p:txBody>
          <a:bodyPr/>
          <a:lstStyle/>
          <a:p>
            <a:endParaRPr lang="en-VN"/>
          </a:p>
        </p:txBody>
      </p:sp>
      <p:grpSp>
        <p:nvGrpSpPr>
          <p:cNvPr id="4" name="Group 4"/>
          <p:cNvGrpSpPr/>
          <p:nvPr/>
        </p:nvGrpSpPr>
        <p:grpSpPr>
          <a:xfrm>
            <a:off x="154630" y="1971363"/>
            <a:ext cx="5841799" cy="3980662"/>
            <a:chOff x="0" y="0"/>
            <a:chExt cx="1554321" cy="1059130"/>
          </a:xfrm>
        </p:grpSpPr>
        <p:sp>
          <p:nvSpPr>
            <p:cNvPr id="5" name="Freeform 5"/>
            <p:cNvSpPr/>
            <p:nvPr/>
          </p:nvSpPr>
          <p:spPr>
            <a:xfrm>
              <a:off x="0" y="0"/>
              <a:ext cx="1554321" cy="1059130"/>
            </a:xfrm>
            <a:custGeom>
              <a:avLst/>
              <a:gdLst/>
              <a:ahLst/>
              <a:cxnLst/>
              <a:rect l="l" t="t" r="r" b="b"/>
              <a:pathLst>
                <a:path w="1554321" h="1059130">
                  <a:moveTo>
                    <a:pt x="58312" y="0"/>
                  </a:moveTo>
                  <a:lnTo>
                    <a:pt x="1496009" y="0"/>
                  </a:lnTo>
                  <a:cubicBezTo>
                    <a:pt x="1511474" y="0"/>
                    <a:pt x="1526306" y="6144"/>
                    <a:pt x="1537241" y="17079"/>
                  </a:cubicBezTo>
                  <a:cubicBezTo>
                    <a:pt x="1548177" y="28015"/>
                    <a:pt x="1554321" y="42846"/>
                    <a:pt x="1554321" y="58312"/>
                  </a:cubicBezTo>
                  <a:lnTo>
                    <a:pt x="1554321" y="1000819"/>
                  </a:lnTo>
                  <a:cubicBezTo>
                    <a:pt x="1554321" y="1016284"/>
                    <a:pt x="1548177" y="1031116"/>
                    <a:pt x="1537241" y="1042051"/>
                  </a:cubicBezTo>
                  <a:cubicBezTo>
                    <a:pt x="1526306" y="1052987"/>
                    <a:pt x="1511474" y="1059130"/>
                    <a:pt x="1496009" y="1059130"/>
                  </a:cubicBezTo>
                  <a:lnTo>
                    <a:pt x="58312" y="1059130"/>
                  </a:lnTo>
                  <a:cubicBezTo>
                    <a:pt x="42846" y="1059130"/>
                    <a:pt x="28015" y="1052987"/>
                    <a:pt x="17079" y="1042051"/>
                  </a:cubicBezTo>
                  <a:cubicBezTo>
                    <a:pt x="6144" y="1031116"/>
                    <a:pt x="0" y="1016284"/>
                    <a:pt x="0" y="1000819"/>
                  </a:cubicBezTo>
                  <a:lnTo>
                    <a:pt x="0" y="58312"/>
                  </a:lnTo>
                  <a:cubicBezTo>
                    <a:pt x="0" y="42846"/>
                    <a:pt x="6144" y="28015"/>
                    <a:pt x="17079" y="17079"/>
                  </a:cubicBezTo>
                  <a:cubicBezTo>
                    <a:pt x="28015" y="6144"/>
                    <a:pt x="42846" y="0"/>
                    <a:pt x="58312" y="0"/>
                  </a:cubicBezTo>
                  <a:close/>
                </a:path>
              </a:pathLst>
            </a:custGeom>
            <a:solidFill>
              <a:srgbClr val="919191"/>
            </a:solidFill>
          </p:spPr>
          <p:txBody>
            <a:bodyPr/>
            <a:lstStyle/>
            <a:p>
              <a:endParaRPr lang="en-VN"/>
            </a:p>
          </p:txBody>
        </p:sp>
        <p:sp>
          <p:nvSpPr>
            <p:cNvPr id="6" name="TextBox 6"/>
            <p:cNvSpPr txBox="1"/>
            <p:nvPr/>
          </p:nvSpPr>
          <p:spPr>
            <a:xfrm>
              <a:off x="0" y="-38100"/>
              <a:ext cx="1554321" cy="1097230"/>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7" name="Group 7"/>
          <p:cNvGrpSpPr/>
          <p:nvPr/>
        </p:nvGrpSpPr>
        <p:grpSpPr>
          <a:xfrm>
            <a:off x="307030" y="2120668"/>
            <a:ext cx="5570690" cy="3133474"/>
            <a:chOff x="0" y="0"/>
            <a:chExt cx="11289030" cy="6350000"/>
          </a:xfrm>
        </p:grpSpPr>
        <p:sp>
          <p:nvSpPr>
            <p:cNvPr id="8" name="Freeform 8"/>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4"/>
              <a:stretch>
                <a:fillRect t="-9228" b="-9228"/>
              </a:stretch>
            </a:blipFill>
          </p:spPr>
          <p:txBody>
            <a:bodyPr/>
            <a:lstStyle/>
            <a:p>
              <a:endParaRPr lang="en-VN"/>
            </a:p>
          </p:txBody>
        </p:sp>
      </p:grpSp>
      <p:sp>
        <p:nvSpPr>
          <p:cNvPr id="9" name="Freeform 9"/>
          <p:cNvSpPr/>
          <p:nvPr/>
        </p:nvSpPr>
        <p:spPr>
          <a:xfrm>
            <a:off x="6232902" y="5256149"/>
            <a:ext cx="5841799" cy="1153755"/>
          </a:xfrm>
          <a:custGeom>
            <a:avLst/>
            <a:gdLst/>
            <a:ahLst/>
            <a:cxnLst/>
            <a:rect l="l" t="t" r="r" b="b"/>
            <a:pathLst>
              <a:path w="5841799" h="1153755">
                <a:moveTo>
                  <a:pt x="0" y="0"/>
                </a:moveTo>
                <a:lnTo>
                  <a:pt x="5841799" y="0"/>
                </a:lnTo>
                <a:lnTo>
                  <a:pt x="5841799" y="1153756"/>
                </a:lnTo>
                <a:lnTo>
                  <a:pt x="0" y="1153756"/>
                </a:lnTo>
                <a:lnTo>
                  <a:pt x="0" y="0"/>
                </a:lnTo>
                <a:close/>
              </a:path>
            </a:pathLst>
          </a:custGeom>
          <a:blipFill>
            <a:blip r:embed="rId3"/>
            <a:stretch>
              <a:fillRect/>
            </a:stretch>
          </a:blipFill>
        </p:spPr>
        <p:txBody>
          <a:bodyPr/>
          <a:lstStyle/>
          <a:p>
            <a:endParaRPr lang="en-VN"/>
          </a:p>
        </p:txBody>
      </p:sp>
      <p:grpSp>
        <p:nvGrpSpPr>
          <p:cNvPr id="10" name="Group 10"/>
          <p:cNvGrpSpPr/>
          <p:nvPr/>
        </p:nvGrpSpPr>
        <p:grpSpPr>
          <a:xfrm>
            <a:off x="6216057" y="1971363"/>
            <a:ext cx="5841799" cy="3980662"/>
            <a:chOff x="0" y="0"/>
            <a:chExt cx="1554321" cy="1059130"/>
          </a:xfrm>
        </p:grpSpPr>
        <p:sp>
          <p:nvSpPr>
            <p:cNvPr id="11" name="Freeform 11"/>
            <p:cNvSpPr/>
            <p:nvPr/>
          </p:nvSpPr>
          <p:spPr>
            <a:xfrm>
              <a:off x="0" y="0"/>
              <a:ext cx="1554321" cy="1059130"/>
            </a:xfrm>
            <a:custGeom>
              <a:avLst/>
              <a:gdLst/>
              <a:ahLst/>
              <a:cxnLst/>
              <a:rect l="l" t="t" r="r" b="b"/>
              <a:pathLst>
                <a:path w="1554321" h="1059130">
                  <a:moveTo>
                    <a:pt x="58312" y="0"/>
                  </a:moveTo>
                  <a:lnTo>
                    <a:pt x="1496009" y="0"/>
                  </a:lnTo>
                  <a:cubicBezTo>
                    <a:pt x="1511474" y="0"/>
                    <a:pt x="1526306" y="6144"/>
                    <a:pt x="1537241" y="17079"/>
                  </a:cubicBezTo>
                  <a:cubicBezTo>
                    <a:pt x="1548177" y="28015"/>
                    <a:pt x="1554321" y="42846"/>
                    <a:pt x="1554321" y="58312"/>
                  </a:cubicBezTo>
                  <a:lnTo>
                    <a:pt x="1554321" y="1000819"/>
                  </a:lnTo>
                  <a:cubicBezTo>
                    <a:pt x="1554321" y="1016284"/>
                    <a:pt x="1548177" y="1031116"/>
                    <a:pt x="1537241" y="1042051"/>
                  </a:cubicBezTo>
                  <a:cubicBezTo>
                    <a:pt x="1526306" y="1052987"/>
                    <a:pt x="1511474" y="1059130"/>
                    <a:pt x="1496009" y="1059130"/>
                  </a:cubicBezTo>
                  <a:lnTo>
                    <a:pt x="58312" y="1059130"/>
                  </a:lnTo>
                  <a:cubicBezTo>
                    <a:pt x="42846" y="1059130"/>
                    <a:pt x="28015" y="1052987"/>
                    <a:pt x="17079" y="1042051"/>
                  </a:cubicBezTo>
                  <a:cubicBezTo>
                    <a:pt x="6144" y="1031116"/>
                    <a:pt x="0" y="1016284"/>
                    <a:pt x="0" y="1000819"/>
                  </a:cubicBezTo>
                  <a:lnTo>
                    <a:pt x="0" y="58312"/>
                  </a:lnTo>
                  <a:cubicBezTo>
                    <a:pt x="0" y="42846"/>
                    <a:pt x="6144" y="28015"/>
                    <a:pt x="17079" y="17079"/>
                  </a:cubicBezTo>
                  <a:cubicBezTo>
                    <a:pt x="28015" y="6144"/>
                    <a:pt x="42846" y="0"/>
                    <a:pt x="58312" y="0"/>
                  </a:cubicBezTo>
                  <a:close/>
                </a:path>
              </a:pathLst>
            </a:custGeom>
            <a:solidFill>
              <a:srgbClr val="919191"/>
            </a:solidFill>
          </p:spPr>
          <p:txBody>
            <a:bodyPr/>
            <a:lstStyle/>
            <a:p>
              <a:endParaRPr lang="en-VN"/>
            </a:p>
          </p:txBody>
        </p:sp>
        <p:sp>
          <p:nvSpPr>
            <p:cNvPr id="12" name="TextBox 12"/>
            <p:cNvSpPr txBox="1"/>
            <p:nvPr/>
          </p:nvSpPr>
          <p:spPr>
            <a:xfrm>
              <a:off x="0" y="-38100"/>
              <a:ext cx="1554321" cy="1097230"/>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3" name="Group 13"/>
          <p:cNvGrpSpPr/>
          <p:nvPr/>
        </p:nvGrpSpPr>
        <p:grpSpPr>
          <a:xfrm>
            <a:off x="6368457" y="2120668"/>
            <a:ext cx="5570690" cy="3133474"/>
            <a:chOff x="0" y="0"/>
            <a:chExt cx="11289030" cy="6350000"/>
          </a:xfrm>
        </p:grpSpPr>
        <p:sp>
          <p:nvSpPr>
            <p:cNvPr id="14" name="Freeform 14"/>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5"/>
              <a:stretch>
                <a:fillRect t="-9339" b="-9339"/>
              </a:stretch>
            </a:blipFill>
          </p:spPr>
          <p:txBody>
            <a:bodyPr/>
            <a:lstStyle/>
            <a:p>
              <a:endParaRPr lang="en-VN"/>
            </a:p>
          </p:txBody>
        </p:sp>
      </p:grpSp>
      <p:sp>
        <p:nvSpPr>
          <p:cNvPr id="15" name="TextBox 15"/>
          <p:cNvSpPr txBox="1"/>
          <p:nvPr/>
        </p:nvSpPr>
        <p:spPr>
          <a:xfrm>
            <a:off x="1010870" y="6733755"/>
            <a:ext cx="15553344" cy="15265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server, datafarm, dmz, laptop nhân viên, máy tính để bàn cho nhân viên, hệ thống camera giám sát, ip phone, hệ thống thiết bị phần cứng cho IOT như camera, hệ thống mở cửa tự động, các cụm cloud server, các thiệt bị mạng như router wifi, …</a:t>
            </a:r>
          </a:p>
        </p:txBody>
      </p:sp>
      <p:sp>
        <p:nvSpPr>
          <p:cNvPr id="16" name="TextBox 16"/>
          <p:cNvSpPr txBox="1"/>
          <p:nvPr/>
        </p:nvSpPr>
        <p:spPr>
          <a:xfrm>
            <a:off x="1826390" y="962025"/>
            <a:ext cx="2565425"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cứng </a:t>
            </a:r>
          </a:p>
        </p:txBody>
      </p:sp>
      <p:sp>
        <p:nvSpPr>
          <p:cNvPr id="17" name="TextBox 17"/>
          <p:cNvSpPr txBox="1"/>
          <p:nvPr/>
        </p:nvSpPr>
        <p:spPr>
          <a:xfrm>
            <a:off x="1010870" y="962025"/>
            <a:ext cx="696184" cy="622606"/>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2.1</a:t>
            </a:r>
          </a:p>
        </p:txBody>
      </p:sp>
      <p:sp>
        <p:nvSpPr>
          <p:cNvPr id="18" name="TextBox 18"/>
          <p:cNvSpPr txBox="1"/>
          <p:nvPr/>
        </p:nvSpPr>
        <p:spPr>
          <a:xfrm>
            <a:off x="1636826" y="5331839"/>
            <a:ext cx="2877407" cy="389605"/>
          </a:xfrm>
          <a:prstGeom prst="rect">
            <a:avLst/>
          </a:prstGeom>
        </p:spPr>
        <p:txBody>
          <a:bodyPr lIns="0" tIns="0" rIns="0" bIns="0" rtlCol="0" anchor="t">
            <a:spAutoFit/>
          </a:bodyPr>
          <a:lstStyle/>
          <a:p>
            <a:pPr marL="0" lvl="0" indent="0" algn="ctr">
              <a:lnSpc>
                <a:spcPts val="3200"/>
              </a:lnSpc>
              <a:spcBef>
                <a:spcPct val="0"/>
              </a:spcBef>
            </a:pPr>
            <a:r>
              <a:rPr lang="en-US" sz="2286">
                <a:solidFill>
                  <a:srgbClr val="FFFFFF"/>
                </a:solidFill>
                <a:latin typeface="Open Sans Extra Bold"/>
                <a:ea typeface="Open Sans Extra Bold"/>
                <a:cs typeface="Open Sans Extra Bold"/>
                <a:sym typeface="Open Sans Extra Bold"/>
              </a:rPr>
              <a:t>Server</a:t>
            </a:r>
          </a:p>
        </p:txBody>
      </p:sp>
      <p:sp>
        <p:nvSpPr>
          <p:cNvPr id="19" name="TextBox 19"/>
          <p:cNvSpPr txBox="1"/>
          <p:nvPr/>
        </p:nvSpPr>
        <p:spPr>
          <a:xfrm>
            <a:off x="7698253" y="5331839"/>
            <a:ext cx="2877407" cy="389605"/>
          </a:xfrm>
          <a:prstGeom prst="rect">
            <a:avLst/>
          </a:prstGeom>
        </p:spPr>
        <p:txBody>
          <a:bodyPr lIns="0" tIns="0" rIns="0" bIns="0" rtlCol="0" anchor="t">
            <a:spAutoFit/>
          </a:bodyPr>
          <a:lstStyle/>
          <a:p>
            <a:pPr marL="0" lvl="0" indent="0" algn="ctr">
              <a:lnSpc>
                <a:spcPts val="3200"/>
              </a:lnSpc>
              <a:spcBef>
                <a:spcPct val="0"/>
              </a:spcBef>
            </a:pPr>
            <a:r>
              <a:rPr lang="en-US" sz="2286">
                <a:solidFill>
                  <a:srgbClr val="FFFFFF"/>
                </a:solidFill>
                <a:latin typeface="Open Sans Extra Bold"/>
                <a:ea typeface="Open Sans Extra Bold"/>
                <a:cs typeface="Open Sans Extra Bold"/>
                <a:sym typeface="Open Sans Extra Bold"/>
              </a:rPr>
              <a:t>Security</a:t>
            </a:r>
          </a:p>
        </p:txBody>
      </p:sp>
      <p:sp>
        <p:nvSpPr>
          <p:cNvPr id="20" name="Freeform 20"/>
          <p:cNvSpPr/>
          <p:nvPr/>
        </p:nvSpPr>
        <p:spPr>
          <a:xfrm>
            <a:off x="12291571" y="5256149"/>
            <a:ext cx="5841799" cy="1153755"/>
          </a:xfrm>
          <a:custGeom>
            <a:avLst/>
            <a:gdLst/>
            <a:ahLst/>
            <a:cxnLst/>
            <a:rect l="l" t="t" r="r" b="b"/>
            <a:pathLst>
              <a:path w="5841799" h="1153755">
                <a:moveTo>
                  <a:pt x="0" y="0"/>
                </a:moveTo>
                <a:lnTo>
                  <a:pt x="5841799" y="0"/>
                </a:lnTo>
                <a:lnTo>
                  <a:pt x="5841799" y="1153756"/>
                </a:lnTo>
                <a:lnTo>
                  <a:pt x="0" y="1153756"/>
                </a:lnTo>
                <a:lnTo>
                  <a:pt x="0" y="0"/>
                </a:lnTo>
                <a:close/>
              </a:path>
            </a:pathLst>
          </a:custGeom>
          <a:blipFill>
            <a:blip r:embed="rId3"/>
            <a:stretch>
              <a:fillRect/>
            </a:stretch>
          </a:blipFill>
        </p:spPr>
        <p:txBody>
          <a:bodyPr/>
          <a:lstStyle/>
          <a:p>
            <a:endParaRPr lang="en-VN"/>
          </a:p>
        </p:txBody>
      </p:sp>
      <p:grpSp>
        <p:nvGrpSpPr>
          <p:cNvPr id="21" name="Group 21"/>
          <p:cNvGrpSpPr/>
          <p:nvPr/>
        </p:nvGrpSpPr>
        <p:grpSpPr>
          <a:xfrm>
            <a:off x="12274726" y="1971363"/>
            <a:ext cx="5841799" cy="3980662"/>
            <a:chOff x="0" y="0"/>
            <a:chExt cx="1554321" cy="1059130"/>
          </a:xfrm>
        </p:grpSpPr>
        <p:sp>
          <p:nvSpPr>
            <p:cNvPr id="22" name="Freeform 22"/>
            <p:cNvSpPr/>
            <p:nvPr/>
          </p:nvSpPr>
          <p:spPr>
            <a:xfrm>
              <a:off x="0" y="0"/>
              <a:ext cx="1554321" cy="1059130"/>
            </a:xfrm>
            <a:custGeom>
              <a:avLst/>
              <a:gdLst/>
              <a:ahLst/>
              <a:cxnLst/>
              <a:rect l="l" t="t" r="r" b="b"/>
              <a:pathLst>
                <a:path w="1554321" h="1059130">
                  <a:moveTo>
                    <a:pt x="58312" y="0"/>
                  </a:moveTo>
                  <a:lnTo>
                    <a:pt x="1496009" y="0"/>
                  </a:lnTo>
                  <a:cubicBezTo>
                    <a:pt x="1511474" y="0"/>
                    <a:pt x="1526306" y="6144"/>
                    <a:pt x="1537241" y="17079"/>
                  </a:cubicBezTo>
                  <a:cubicBezTo>
                    <a:pt x="1548177" y="28015"/>
                    <a:pt x="1554321" y="42846"/>
                    <a:pt x="1554321" y="58312"/>
                  </a:cubicBezTo>
                  <a:lnTo>
                    <a:pt x="1554321" y="1000819"/>
                  </a:lnTo>
                  <a:cubicBezTo>
                    <a:pt x="1554321" y="1016284"/>
                    <a:pt x="1548177" y="1031116"/>
                    <a:pt x="1537241" y="1042051"/>
                  </a:cubicBezTo>
                  <a:cubicBezTo>
                    <a:pt x="1526306" y="1052987"/>
                    <a:pt x="1511474" y="1059130"/>
                    <a:pt x="1496009" y="1059130"/>
                  </a:cubicBezTo>
                  <a:lnTo>
                    <a:pt x="58312" y="1059130"/>
                  </a:lnTo>
                  <a:cubicBezTo>
                    <a:pt x="42846" y="1059130"/>
                    <a:pt x="28015" y="1052987"/>
                    <a:pt x="17079" y="1042051"/>
                  </a:cubicBezTo>
                  <a:cubicBezTo>
                    <a:pt x="6144" y="1031116"/>
                    <a:pt x="0" y="1016284"/>
                    <a:pt x="0" y="1000819"/>
                  </a:cubicBezTo>
                  <a:lnTo>
                    <a:pt x="0" y="58312"/>
                  </a:lnTo>
                  <a:cubicBezTo>
                    <a:pt x="0" y="42846"/>
                    <a:pt x="6144" y="28015"/>
                    <a:pt x="17079" y="17079"/>
                  </a:cubicBezTo>
                  <a:cubicBezTo>
                    <a:pt x="28015" y="6144"/>
                    <a:pt x="42846" y="0"/>
                    <a:pt x="58312" y="0"/>
                  </a:cubicBezTo>
                  <a:close/>
                </a:path>
              </a:pathLst>
            </a:custGeom>
            <a:solidFill>
              <a:srgbClr val="919191"/>
            </a:solidFill>
          </p:spPr>
          <p:txBody>
            <a:bodyPr/>
            <a:lstStyle/>
            <a:p>
              <a:endParaRPr lang="en-VN"/>
            </a:p>
          </p:txBody>
        </p:sp>
        <p:sp>
          <p:nvSpPr>
            <p:cNvPr id="23" name="TextBox 23"/>
            <p:cNvSpPr txBox="1"/>
            <p:nvPr/>
          </p:nvSpPr>
          <p:spPr>
            <a:xfrm>
              <a:off x="0" y="-38100"/>
              <a:ext cx="1554321" cy="1097230"/>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24" name="Group 24"/>
          <p:cNvGrpSpPr/>
          <p:nvPr/>
        </p:nvGrpSpPr>
        <p:grpSpPr>
          <a:xfrm>
            <a:off x="12427126" y="2120668"/>
            <a:ext cx="5570690" cy="3133474"/>
            <a:chOff x="0" y="0"/>
            <a:chExt cx="11289030" cy="6350000"/>
          </a:xfrm>
        </p:grpSpPr>
        <p:sp>
          <p:nvSpPr>
            <p:cNvPr id="25" name="Freeform 25"/>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6"/>
              <a:stretch>
                <a:fillRect t="-9228" b="-9228"/>
              </a:stretch>
            </a:blipFill>
          </p:spPr>
          <p:txBody>
            <a:bodyPr/>
            <a:lstStyle/>
            <a:p>
              <a:endParaRPr lang="en-VN"/>
            </a:p>
          </p:txBody>
        </p:sp>
      </p:grpSp>
      <p:sp>
        <p:nvSpPr>
          <p:cNvPr id="26" name="TextBox 26"/>
          <p:cNvSpPr txBox="1"/>
          <p:nvPr/>
        </p:nvSpPr>
        <p:spPr>
          <a:xfrm>
            <a:off x="13756922" y="5331839"/>
            <a:ext cx="2877407" cy="389605"/>
          </a:xfrm>
          <a:prstGeom prst="rect">
            <a:avLst/>
          </a:prstGeom>
        </p:spPr>
        <p:txBody>
          <a:bodyPr lIns="0" tIns="0" rIns="0" bIns="0" rtlCol="0" anchor="t">
            <a:spAutoFit/>
          </a:bodyPr>
          <a:lstStyle/>
          <a:p>
            <a:pPr marL="0" lvl="0" indent="0" algn="ctr">
              <a:lnSpc>
                <a:spcPts val="3200"/>
              </a:lnSpc>
              <a:spcBef>
                <a:spcPct val="0"/>
              </a:spcBef>
            </a:pPr>
            <a:r>
              <a:rPr lang="en-US" sz="2286">
                <a:solidFill>
                  <a:srgbClr val="FFFFFF"/>
                </a:solidFill>
                <a:latin typeface="Open Sans Extra Bold"/>
                <a:ea typeface="Open Sans Extra Bold"/>
                <a:cs typeface="Open Sans Extra Bold"/>
                <a:sym typeface="Open Sans Extra Bold"/>
              </a:rPr>
              <a:t>Router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35" y="145403"/>
            <a:ext cx="4861495" cy="644148"/>
          </a:xfrm>
          <a:custGeom>
            <a:avLst/>
            <a:gdLst/>
            <a:ahLst/>
            <a:cxnLst/>
            <a:rect l="l" t="t" r="r" b="b"/>
            <a:pathLst>
              <a:path w="4861495" h="644148">
                <a:moveTo>
                  <a:pt x="0" y="0"/>
                </a:moveTo>
                <a:lnTo>
                  <a:pt x="4861495" y="0"/>
                </a:lnTo>
                <a:lnTo>
                  <a:pt x="4861495" y="644149"/>
                </a:lnTo>
                <a:lnTo>
                  <a:pt x="0" y="644149"/>
                </a:lnTo>
                <a:lnTo>
                  <a:pt x="0" y="0"/>
                </a:lnTo>
                <a:close/>
              </a:path>
            </a:pathLst>
          </a:custGeom>
          <a:blipFill>
            <a:blip r:embed="rId2"/>
            <a:stretch>
              <a:fillRect/>
            </a:stretch>
          </a:blipFill>
        </p:spPr>
        <p:txBody>
          <a:bodyPr/>
          <a:lstStyle/>
          <a:p>
            <a:endParaRPr lang="en-VN"/>
          </a:p>
        </p:txBody>
      </p:sp>
      <p:sp>
        <p:nvSpPr>
          <p:cNvPr id="3" name="Freeform 3"/>
          <p:cNvSpPr/>
          <p:nvPr/>
        </p:nvSpPr>
        <p:spPr>
          <a:xfrm>
            <a:off x="5619258" y="5143500"/>
            <a:ext cx="7049484" cy="4538106"/>
          </a:xfrm>
          <a:custGeom>
            <a:avLst/>
            <a:gdLst/>
            <a:ahLst/>
            <a:cxnLst/>
            <a:rect l="l" t="t" r="r" b="b"/>
            <a:pathLst>
              <a:path w="7049484" h="4538106">
                <a:moveTo>
                  <a:pt x="0" y="0"/>
                </a:moveTo>
                <a:lnTo>
                  <a:pt x="7049484" y="0"/>
                </a:lnTo>
                <a:lnTo>
                  <a:pt x="7049484" y="4538106"/>
                </a:lnTo>
                <a:lnTo>
                  <a:pt x="0" y="4538106"/>
                </a:lnTo>
                <a:lnTo>
                  <a:pt x="0" y="0"/>
                </a:lnTo>
                <a:close/>
              </a:path>
            </a:pathLst>
          </a:custGeom>
          <a:blipFill>
            <a:blip r:embed="rId3"/>
            <a:stretch>
              <a:fillRect/>
            </a:stretch>
          </a:blipFill>
        </p:spPr>
        <p:txBody>
          <a:bodyPr/>
          <a:lstStyle/>
          <a:p>
            <a:endParaRPr lang="en-VN"/>
          </a:p>
        </p:txBody>
      </p:sp>
      <p:sp>
        <p:nvSpPr>
          <p:cNvPr id="4" name="TextBox 4"/>
          <p:cNvSpPr txBox="1"/>
          <p:nvPr/>
        </p:nvSpPr>
        <p:spPr>
          <a:xfrm>
            <a:off x="1028700" y="1772920"/>
            <a:ext cx="4261098"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Hệ thống chấm công</a:t>
            </a:r>
          </a:p>
        </p:txBody>
      </p:sp>
      <p:sp>
        <p:nvSpPr>
          <p:cNvPr id="5" name="TextBox 5"/>
          <p:cNvSpPr txBox="1"/>
          <p:nvPr/>
        </p:nvSpPr>
        <p:spPr>
          <a:xfrm>
            <a:off x="1826390" y="962025"/>
            <a:ext cx="2538487" cy="629920"/>
          </a:xfrm>
          <a:prstGeom prst="rect">
            <a:avLst/>
          </a:prstGeom>
        </p:spPr>
        <p:txBody>
          <a:bodyPr lIns="0" tIns="0" rIns="0" bIns="0" rtlCol="0" anchor="t">
            <a:spAutoFit/>
          </a:bodyPr>
          <a:lstStyle/>
          <a:p>
            <a:pPr algn="l">
              <a:lnSpc>
                <a:spcPts val="5179"/>
              </a:lnSpc>
            </a:pPr>
            <a:r>
              <a:rPr lang="en-US" sz="3699" b="1">
                <a:solidFill>
                  <a:srgbClr val="000000"/>
                </a:solidFill>
                <a:latin typeface="Canva Sans Bold"/>
                <a:ea typeface="Canva Sans Bold"/>
                <a:cs typeface="Canva Sans Bold"/>
                <a:sym typeface="Canva Sans Bold"/>
              </a:rPr>
              <a:t>Phần mềm </a:t>
            </a:r>
          </a:p>
        </p:txBody>
      </p:sp>
      <p:sp>
        <p:nvSpPr>
          <p:cNvPr id="6" name="TextBox 6"/>
          <p:cNvSpPr txBox="1"/>
          <p:nvPr/>
        </p:nvSpPr>
        <p:spPr>
          <a:xfrm>
            <a:off x="1010870" y="962025"/>
            <a:ext cx="815520" cy="629920"/>
          </a:xfrm>
          <a:prstGeom prst="rect">
            <a:avLst/>
          </a:prstGeom>
        </p:spPr>
        <p:txBody>
          <a:bodyPr wrap="square" lIns="0" tIns="0" rIns="0" bIns="0" rtlCol="0" anchor="t">
            <a:spAutoFit/>
          </a:bodyPr>
          <a:lstStyle/>
          <a:p>
            <a:pPr algn="l">
              <a:lnSpc>
                <a:spcPts val="5179"/>
              </a:lnSpc>
            </a:pPr>
            <a:r>
              <a:rPr lang="en-US" sz="3699" b="1" dirty="0">
                <a:solidFill>
                  <a:srgbClr val="000000"/>
                </a:solidFill>
                <a:latin typeface="Canva Sans Bold"/>
                <a:ea typeface="Canva Sans Bold"/>
                <a:cs typeface="Canva Sans Bold"/>
                <a:sym typeface="Canva Sans Bold"/>
              </a:rPr>
              <a:t>2.2</a:t>
            </a:r>
          </a:p>
        </p:txBody>
      </p:sp>
      <p:sp>
        <p:nvSpPr>
          <p:cNvPr id="7" name="TextBox 7"/>
          <p:cNvSpPr txBox="1"/>
          <p:nvPr/>
        </p:nvSpPr>
        <p:spPr>
          <a:xfrm>
            <a:off x="1028700" y="2333159"/>
            <a:ext cx="11740976" cy="49784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Dùng để theo dõi quá trình làm việc, thời gian ra vào của nhân viên</a:t>
            </a:r>
          </a:p>
        </p:txBody>
      </p:sp>
      <p:sp>
        <p:nvSpPr>
          <p:cNvPr id="8" name="TextBox 8"/>
          <p:cNvSpPr txBox="1"/>
          <p:nvPr/>
        </p:nvSpPr>
        <p:spPr>
          <a:xfrm>
            <a:off x="1028700" y="3328176"/>
            <a:ext cx="8921279" cy="497840"/>
          </a:xfrm>
          <a:prstGeom prst="rect">
            <a:avLst/>
          </a:prstGeom>
        </p:spPr>
        <p:txBody>
          <a:bodyPr lIns="0" tIns="0" rIns="0" bIns="0" rtlCol="0" anchor="t">
            <a:spAutoFit/>
          </a:bodyPr>
          <a:lstStyle/>
          <a:p>
            <a:pPr marL="626112" lvl="1" indent="-313056" algn="l">
              <a:lnSpc>
                <a:spcPts val="4060"/>
              </a:lnSpc>
              <a:buFont typeface="Arial"/>
              <a:buChar char="•"/>
            </a:pPr>
            <a:r>
              <a:rPr lang="en-US" sz="2900">
                <a:solidFill>
                  <a:srgbClr val="000000"/>
                </a:solidFill>
                <a:latin typeface="Canva Sans"/>
                <a:ea typeface="Canva Sans"/>
                <a:cs typeface="Canva Sans"/>
                <a:sym typeface="Canva Sans"/>
              </a:rPr>
              <a:t>Phần mềm ERP cho hệ thống quản lý nhân viên</a:t>
            </a:r>
          </a:p>
        </p:txBody>
      </p:sp>
      <p:sp>
        <p:nvSpPr>
          <p:cNvPr id="9" name="TextBox 9"/>
          <p:cNvSpPr txBox="1"/>
          <p:nvPr/>
        </p:nvSpPr>
        <p:spPr>
          <a:xfrm>
            <a:off x="1028700" y="3892691"/>
            <a:ext cx="16230600" cy="1012190"/>
          </a:xfrm>
          <a:prstGeom prst="rect">
            <a:avLst/>
          </a:prstGeom>
        </p:spPr>
        <p:txBody>
          <a:bodyPr lIns="0" tIns="0" rIns="0" bIns="0" rtlCol="0" anchor="t">
            <a:spAutoFit/>
          </a:bodyPr>
          <a:lstStyle/>
          <a:p>
            <a:pPr algn="l">
              <a:lnSpc>
                <a:spcPts val="4060"/>
              </a:lnSpc>
            </a:pPr>
            <a:r>
              <a:rPr lang="en-US" sz="2900">
                <a:solidFill>
                  <a:srgbClr val="000000"/>
                </a:solidFill>
                <a:latin typeface="Canva Sans"/>
                <a:ea typeface="Canva Sans"/>
                <a:cs typeface="Canva Sans"/>
                <a:sym typeface="Canva Sans"/>
              </a:rPr>
              <a:t>Đây là hệ thống giúp hoạch định nguồn lực của doanh nghiệp. Dùng để quản lý tất cả hoạt động của tổ chức hay doanh nghiệp.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3207</Words>
  <Application>Microsoft Macintosh PowerPoint</Application>
  <PresentationFormat>Custom</PresentationFormat>
  <Paragraphs>278</Paragraphs>
  <Slides>42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Canva Sans</vt:lpstr>
      <vt:lpstr>Canva Sans Bold</vt:lpstr>
      <vt:lpstr>Open Sans Extra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Cơ sở hạ tầng</dc:title>
  <cp:lastModifiedBy>Vũ Thái Dương</cp:lastModifiedBy>
  <cp:revision>3</cp:revision>
  <dcterms:created xsi:type="dcterms:W3CDTF">2006-08-16T00:00:00Z</dcterms:created>
  <dcterms:modified xsi:type="dcterms:W3CDTF">2024-12-26T15:34:47Z</dcterms:modified>
  <dc:identifier>DAGaV9pk_5c</dc:identifier>
</cp:coreProperties>
</file>

<file path=docProps/thumbnail.jpeg>
</file>